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92A7"/>
    <a:srgbClr val="C1BED6"/>
    <a:srgbClr val="CBE7EB"/>
    <a:srgbClr val="F6F6BC"/>
    <a:srgbClr val="E7F3F5"/>
    <a:srgbClr val="96C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hyperlink" Target="https://droughtmonitor.unl.edu/DmData/TimeSeries.aspx" TargetMode="External"/><Relationship Id="rId1" Type="http://schemas.openxmlformats.org/officeDocument/2006/relationships/hyperlink" Target="https://www.ebmud.com/wastewater/rates-and-charges" TargetMode="External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hyperlink" Target="https://droughtmonitor.unl.edu/DmData/TimeSeries.aspx" TargetMode="External"/><Relationship Id="rId1" Type="http://schemas.openxmlformats.org/officeDocument/2006/relationships/hyperlink" Target="https://www.ebmud.com/wastewater/rates-and-charge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21B9DB-536B-45FC-B4FC-0BCE8DD03A7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01EE05-6861-40C6-830C-0CEB80DB2AFE}">
      <dgm:prSet/>
      <dgm:spPr/>
      <dgm:t>
        <a:bodyPr/>
        <a:lstStyle/>
        <a:p>
          <a:r>
            <a:rPr lang="en-US" dirty="0"/>
            <a:t>1. What were cities water usage levels relative to each other?</a:t>
          </a:r>
        </a:p>
      </dgm:t>
    </dgm:pt>
    <dgm:pt modelId="{517E5AD0-AF6C-4CAC-B9BF-546C27589EE2}" type="parTrans" cxnId="{4A2FDC83-7CC6-405B-BACD-D3EBA21DB017}">
      <dgm:prSet/>
      <dgm:spPr/>
      <dgm:t>
        <a:bodyPr/>
        <a:lstStyle/>
        <a:p>
          <a:endParaRPr lang="en-US"/>
        </a:p>
      </dgm:t>
    </dgm:pt>
    <dgm:pt modelId="{78BE9253-0175-4329-A24B-2DF99D6F5558}" type="sibTrans" cxnId="{4A2FDC83-7CC6-405B-BACD-D3EBA21DB017}">
      <dgm:prSet/>
      <dgm:spPr/>
      <dgm:t>
        <a:bodyPr/>
        <a:lstStyle/>
        <a:p>
          <a:endParaRPr lang="en-US"/>
        </a:p>
      </dgm:t>
    </dgm:pt>
    <dgm:pt modelId="{25A55C2D-86C7-43FF-9059-4A204FAC53EF}">
      <dgm:prSet/>
      <dgm:spPr/>
      <dgm:t>
        <a:bodyPr/>
        <a:lstStyle/>
        <a:p>
          <a:r>
            <a:rPr lang="en-US" dirty="0"/>
            <a:t>2. Was there significant difference in drought conditions between cities?</a:t>
          </a:r>
        </a:p>
      </dgm:t>
    </dgm:pt>
    <dgm:pt modelId="{AAEEDC24-DFD9-450C-8CAA-3D718E3C4B46}" type="parTrans" cxnId="{8CB34653-852C-4DA8-8440-CAD08247453F}">
      <dgm:prSet/>
      <dgm:spPr/>
      <dgm:t>
        <a:bodyPr/>
        <a:lstStyle/>
        <a:p>
          <a:endParaRPr lang="en-US"/>
        </a:p>
      </dgm:t>
    </dgm:pt>
    <dgm:pt modelId="{83375064-EED1-4889-98FF-5903F4A45D7A}" type="sibTrans" cxnId="{8CB34653-852C-4DA8-8440-CAD08247453F}">
      <dgm:prSet/>
      <dgm:spPr/>
      <dgm:t>
        <a:bodyPr/>
        <a:lstStyle/>
        <a:p>
          <a:endParaRPr lang="en-US"/>
        </a:p>
      </dgm:t>
    </dgm:pt>
    <dgm:pt modelId="{1ED4EE1D-4D50-4185-B76A-3F7F15BA1B55}">
      <dgm:prSet/>
      <dgm:spPr/>
      <dgm:t>
        <a:bodyPr/>
        <a:lstStyle/>
        <a:p>
          <a:r>
            <a:rPr lang="en-US" dirty="0"/>
            <a:t>3. What role did elevation play in water use and drought conditions? </a:t>
          </a:r>
        </a:p>
      </dgm:t>
    </dgm:pt>
    <dgm:pt modelId="{5FAFBF3D-491D-43E1-9785-9FEE596041E6}" type="parTrans" cxnId="{D2789AEF-B5C6-4E11-93B0-03C8878C753E}">
      <dgm:prSet/>
      <dgm:spPr/>
      <dgm:t>
        <a:bodyPr/>
        <a:lstStyle/>
        <a:p>
          <a:endParaRPr lang="en-US"/>
        </a:p>
      </dgm:t>
    </dgm:pt>
    <dgm:pt modelId="{E6FF74EF-D908-428F-A040-D5A8D0F10522}" type="sibTrans" cxnId="{D2789AEF-B5C6-4E11-93B0-03C8878C753E}">
      <dgm:prSet/>
      <dgm:spPr/>
      <dgm:t>
        <a:bodyPr/>
        <a:lstStyle/>
        <a:p>
          <a:endParaRPr lang="en-US"/>
        </a:p>
      </dgm:t>
    </dgm:pt>
    <dgm:pt modelId="{0650A4E7-AAF9-4BE4-8F8C-0B78651B682E}">
      <dgm:prSet/>
      <dgm:spPr/>
      <dgm:t>
        <a:bodyPr/>
        <a:lstStyle/>
        <a:p>
          <a:r>
            <a:rPr lang="en-US" dirty="0"/>
            <a:t>4. What were the differences in water use by residence type? </a:t>
          </a:r>
          <a:br>
            <a:rPr lang="en-US" dirty="0"/>
          </a:br>
          <a:r>
            <a:rPr lang="en-US" dirty="0"/>
            <a:t>      (</a:t>
          </a:r>
          <a:r>
            <a:rPr lang="en-US" i="1" dirty="0"/>
            <a:t>single household, multifamily &amp; apartment complexes</a:t>
          </a:r>
          <a:r>
            <a:rPr lang="en-US" dirty="0"/>
            <a:t>)</a:t>
          </a:r>
        </a:p>
      </dgm:t>
    </dgm:pt>
    <dgm:pt modelId="{53E8978F-6764-404E-846B-29993365FA85}" type="parTrans" cxnId="{B3ADFA53-C708-4B2C-B7C2-C8AB46A604E6}">
      <dgm:prSet/>
      <dgm:spPr/>
      <dgm:t>
        <a:bodyPr/>
        <a:lstStyle/>
        <a:p>
          <a:endParaRPr lang="en-US"/>
        </a:p>
      </dgm:t>
    </dgm:pt>
    <dgm:pt modelId="{E2771F2C-4807-488D-9ACD-BCDCA4FA2183}" type="sibTrans" cxnId="{B3ADFA53-C708-4B2C-B7C2-C8AB46A604E6}">
      <dgm:prSet/>
      <dgm:spPr/>
      <dgm:t>
        <a:bodyPr/>
        <a:lstStyle/>
        <a:p>
          <a:endParaRPr lang="en-US"/>
        </a:p>
      </dgm:t>
    </dgm:pt>
    <dgm:pt modelId="{85B0134C-C848-40C3-90C2-4BEADC81125A}">
      <dgm:prSet/>
      <dgm:spPr/>
      <dgm:t>
        <a:bodyPr/>
        <a:lstStyle/>
        <a:p>
          <a:r>
            <a:rPr lang="en-US" dirty="0"/>
            <a:t>5. Did drought conditions change water use, if so, how?</a:t>
          </a:r>
        </a:p>
      </dgm:t>
    </dgm:pt>
    <dgm:pt modelId="{6D7F440E-EB9D-46DC-9CAB-725D2772713C}" type="parTrans" cxnId="{968A37AB-2836-482B-93E2-416516B8C454}">
      <dgm:prSet/>
      <dgm:spPr/>
      <dgm:t>
        <a:bodyPr/>
        <a:lstStyle/>
        <a:p>
          <a:endParaRPr lang="en-US"/>
        </a:p>
      </dgm:t>
    </dgm:pt>
    <dgm:pt modelId="{B8A2CAF0-49B5-42F3-BECF-F97C3FAF4866}" type="sibTrans" cxnId="{968A37AB-2836-482B-93E2-416516B8C454}">
      <dgm:prSet/>
      <dgm:spPr/>
      <dgm:t>
        <a:bodyPr/>
        <a:lstStyle/>
        <a:p>
          <a:endParaRPr lang="en-US"/>
        </a:p>
      </dgm:t>
    </dgm:pt>
    <dgm:pt modelId="{1D30593C-FFC3-4C03-87B0-8984D977E541}" type="pres">
      <dgm:prSet presAssocID="{EE21B9DB-536B-45FC-B4FC-0BCE8DD03A7C}" presName="vert0" presStyleCnt="0">
        <dgm:presLayoutVars>
          <dgm:dir/>
          <dgm:animOne val="branch"/>
          <dgm:animLvl val="lvl"/>
        </dgm:presLayoutVars>
      </dgm:prSet>
      <dgm:spPr/>
    </dgm:pt>
    <dgm:pt modelId="{8766D92E-6751-4106-86C1-75CF108243EB}" type="pres">
      <dgm:prSet presAssocID="{9701EE05-6861-40C6-830C-0CEB80DB2AFE}" presName="thickLine" presStyleLbl="alignNode1" presStyleIdx="0" presStyleCnt="5"/>
      <dgm:spPr/>
    </dgm:pt>
    <dgm:pt modelId="{9EC30FEB-7FFC-4237-AEBC-3D4C85E44ECE}" type="pres">
      <dgm:prSet presAssocID="{9701EE05-6861-40C6-830C-0CEB80DB2AFE}" presName="horz1" presStyleCnt="0"/>
      <dgm:spPr/>
    </dgm:pt>
    <dgm:pt modelId="{25388071-50B7-4435-A4F7-DDB8285C3A8B}" type="pres">
      <dgm:prSet presAssocID="{9701EE05-6861-40C6-830C-0CEB80DB2AFE}" presName="tx1" presStyleLbl="revTx" presStyleIdx="0" presStyleCnt="5"/>
      <dgm:spPr/>
    </dgm:pt>
    <dgm:pt modelId="{62188B23-57B0-4130-96D1-A3E818C1321F}" type="pres">
      <dgm:prSet presAssocID="{9701EE05-6861-40C6-830C-0CEB80DB2AFE}" presName="vert1" presStyleCnt="0"/>
      <dgm:spPr/>
    </dgm:pt>
    <dgm:pt modelId="{61A57D28-F376-4F96-AA8E-E5A7AB8C8E73}" type="pres">
      <dgm:prSet presAssocID="{25A55C2D-86C7-43FF-9059-4A204FAC53EF}" presName="thickLine" presStyleLbl="alignNode1" presStyleIdx="1" presStyleCnt="5"/>
      <dgm:spPr/>
    </dgm:pt>
    <dgm:pt modelId="{F38FD97F-6D2F-48ED-B410-1A34F4D5FAA2}" type="pres">
      <dgm:prSet presAssocID="{25A55C2D-86C7-43FF-9059-4A204FAC53EF}" presName="horz1" presStyleCnt="0"/>
      <dgm:spPr/>
    </dgm:pt>
    <dgm:pt modelId="{2F183B30-FC67-4EC9-9365-82516E342F4D}" type="pres">
      <dgm:prSet presAssocID="{25A55C2D-86C7-43FF-9059-4A204FAC53EF}" presName="tx1" presStyleLbl="revTx" presStyleIdx="1" presStyleCnt="5"/>
      <dgm:spPr/>
    </dgm:pt>
    <dgm:pt modelId="{EF14EBCF-AE11-4A27-9461-839CBA6990F8}" type="pres">
      <dgm:prSet presAssocID="{25A55C2D-86C7-43FF-9059-4A204FAC53EF}" presName="vert1" presStyleCnt="0"/>
      <dgm:spPr/>
    </dgm:pt>
    <dgm:pt modelId="{69AAAD2E-CFB7-4D22-BEC4-A9911E423A3F}" type="pres">
      <dgm:prSet presAssocID="{1ED4EE1D-4D50-4185-B76A-3F7F15BA1B55}" presName="thickLine" presStyleLbl="alignNode1" presStyleIdx="2" presStyleCnt="5"/>
      <dgm:spPr/>
    </dgm:pt>
    <dgm:pt modelId="{7DB9FF40-A7BD-4743-A621-CA8CF9E4D347}" type="pres">
      <dgm:prSet presAssocID="{1ED4EE1D-4D50-4185-B76A-3F7F15BA1B55}" presName="horz1" presStyleCnt="0"/>
      <dgm:spPr/>
    </dgm:pt>
    <dgm:pt modelId="{23D1936D-8832-4DF5-87A9-9E850F75ECAF}" type="pres">
      <dgm:prSet presAssocID="{1ED4EE1D-4D50-4185-B76A-3F7F15BA1B55}" presName="tx1" presStyleLbl="revTx" presStyleIdx="2" presStyleCnt="5"/>
      <dgm:spPr/>
    </dgm:pt>
    <dgm:pt modelId="{1CF9833A-C63A-440E-911E-EDE79D833ECB}" type="pres">
      <dgm:prSet presAssocID="{1ED4EE1D-4D50-4185-B76A-3F7F15BA1B55}" presName="vert1" presStyleCnt="0"/>
      <dgm:spPr/>
    </dgm:pt>
    <dgm:pt modelId="{505EFE4A-4203-454B-8FE9-D8DA5DE7F307}" type="pres">
      <dgm:prSet presAssocID="{0650A4E7-AAF9-4BE4-8F8C-0B78651B682E}" presName="thickLine" presStyleLbl="alignNode1" presStyleIdx="3" presStyleCnt="5"/>
      <dgm:spPr/>
    </dgm:pt>
    <dgm:pt modelId="{43F9E289-44C5-4479-B74D-8A94A1485EBB}" type="pres">
      <dgm:prSet presAssocID="{0650A4E7-AAF9-4BE4-8F8C-0B78651B682E}" presName="horz1" presStyleCnt="0"/>
      <dgm:spPr/>
    </dgm:pt>
    <dgm:pt modelId="{E55D5D21-F481-497C-8B0A-06AC244A4CAD}" type="pres">
      <dgm:prSet presAssocID="{0650A4E7-AAF9-4BE4-8F8C-0B78651B682E}" presName="tx1" presStyleLbl="revTx" presStyleIdx="3" presStyleCnt="5"/>
      <dgm:spPr/>
    </dgm:pt>
    <dgm:pt modelId="{385266F4-34F5-41D7-BEC6-0A54C461A3CA}" type="pres">
      <dgm:prSet presAssocID="{0650A4E7-AAF9-4BE4-8F8C-0B78651B682E}" presName="vert1" presStyleCnt="0"/>
      <dgm:spPr/>
    </dgm:pt>
    <dgm:pt modelId="{E5773523-9C4D-41A2-BFBB-5BDB51DD43F0}" type="pres">
      <dgm:prSet presAssocID="{85B0134C-C848-40C3-90C2-4BEADC81125A}" presName="thickLine" presStyleLbl="alignNode1" presStyleIdx="4" presStyleCnt="5"/>
      <dgm:spPr/>
    </dgm:pt>
    <dgm:pt modelId="{67B61DCD-6BC6-4C17-94BC-E456BA92B8DD}" type="pres">
      <dgm:prSet presAssocID="{85B0134C-C848-40C3-90C2-4BEADC81125A}" presName="horz1" presStyleCnt="0"/>
      <dgm:spPr/>
    </dgm:pt>
    <dgm:pt modelId="{7F03C3AD-1D8D-440F-9650-4E8F3C5B0D81}" type="pres">
      <dgm:prSet presAssocID="{85B0134C-C848-40C3-90C2-4BEADC81125A}" presName="tx1" presStyleLbl="revTx" presStyleIdx="4" presStyleCnt="5"/>
      <dgm:spPr/>
    </dgm:pt>
    <dgm:pt modelId="{F6E236D2-73DC-418E-82AE-F61EB8CDD6F2}" type="pres">
      <dgm:prSet presAssocID="{85B0134C-C848-40C3-90C2-4BEADC81125A}" presName="vert1" presStyleCnt="0"/>
      <dgm:spPr/>
    </dgm:pt>
  </dgm:ptLst>
  <dgm:cxnLst>
    <dgm:cxn modelId="{AEFA9109-1A1E-4E35-B85F-1024FC3EEA77}" type="presOf" srcId="{0650A4E7-AAF9-4BE4-8F8C-0B78651B682E}" destId="{E55D5D21-F481-497C-8B0A-06AC244A4CAD}" srcOrd="0" destOrd="0" presId="urn:microsoft.com/office/officeart/2008/layout/LinedList"/>
    <dgm:cxn modelId="{A4EC560F-2934-4ED2-A951-6E63E39CFD31}" type="presOf" srcId="{EE21B9DB-536B-45FC-B4FC-0BCE8DD03A7C}" destId="{1D30593C-FFC3-4C03-87B0-8984D977E541}" srcOrd="0" destOrd="0" presId="urn:microsoft.com/office/officeart/2008/layout/LinedList"/>
    <dgm:cxn modelId="{F5B10C68-2480-4D1F-986C-DA592415D41A}" type="presOf" srcId="{85B0134C-C848-40C3-90C2-4BEADC81125A}" destId="{7F03C3AD-1D8D-440F-9650-4E8F3C5B0D81}" srcOrd="0" destOrd="0" presId="urn:microsoft.com/office/officeart/2008/layout/LinedList"/>
    <dgm:cxn modelId="{8CB34653-852C-4DA8-8440-CAD08247453F}" srcId="{EE21B9DB-536B-45FC-B4FC-0BCE8DD03A7C}" destId="{25A55C2D-86C7-43FF-9059-4A204FAC53EF}" srcOrd="1" destOrd="0" parTransId="{AAEEDC24-DFD9-450C-8CAA-3D718E3C4B46}" sibTransId="{83375064-EED1-4889-98FF-5903F4A45D7A}"/>
    <dgm:cxn modelId="{B3ADFA53-C708-4B2C-B7C2-C8AB46A604E6}" srcId="{EE21B9DB-536B-45FC-B4FC-0BCE8DD03A7C}" destId="{0650A4E7-AAF9-4BE4-8F8C-0B78651B682E}" srcOrd="3" destOrd="0" parTransId="{53E8978F-6764-404E-846B-29993365FA85}" sibTransId="{E2771F2C-4807-488D-9ACD-BCDCA4FA2183}"/>
    <dgm:cxn modelId="{1E09D377-6408-48A5-86DF-E7EEB4747968}" type="presOf" srcId="{25A55C2D-86C7-43FF-9059-4A204FAC53EF}" destId="{2F183B30-FC67-4EC9-9365-82516E342F4D}" srcOrd="0" destOrd="0" presId="urn:microsoft.com/office/officeart/2008/layout/LinedList"/>
    <dgm:cxn modelId="{4A2FDC83-7CC6-405B-BACD-D3EBA21DB017}" srcId="{EE21B9DB-536B-45FC-B4FC-0BCE8DD03A7C}" destId="{9701EE05-6861-40C6-830C-0CEB80DB2AFE}" srcOrd="0" destOrd="0" parTransId="{517E5AD0-AF6C-4CAC-B9BF-546C27589EE2}" sibTransId="{78BE9253-0175-4329-A24B-2DF99D6F5558}"/>
    <dgm:cxn modelId="{33052997-E12F-4C86-A4B2-BA9DF4227CD9}" type="presOf" srcId="{9701EE05-6861-40C6-830C-0CEB80DB2AFE}" destId="{25388071-50B7-4435-A4F7-DDB8285C3A8B}" srcOrd="0" destOrd="0" presId="urn:microsoft.com/office/officeart/2008/layout/LinedList"/>
    <dgm:cxn modelId="{968A37AB-2836-482B-93E2-416516B8C454}" srcId="{EE21B9DB-536B-45FC-B4FC-0BCE8DD03A7C}" destId="{85B0134C-C848-40C3-90C2-4BEADC81125A}" srcOrd="4" destOrd="0" parTransId="{6D7F440E-EB9D-46DC-9CAB-725D2772713C}" sibTransId="{B8A2CAF0-49B5-42F3-BECF-F97C3FAF4866}"/>
    <dgm:cxn modelId="{52E78ADF-ED6F-495C-8CBE-CEFF96CE975B}" type="presOf" srcId="{1ED4EE1D-4D50-4185-B76A-3F7F15BA1B55}" destId="{23D1936D-8832-4DF5-87A9-9E850F75ECAF}" srcOrd="0" destOrd="0" presId="urn:microsoft.com/office/officeart/2008/layout/LinedList"/>
    <dgm:cxn modelId="{D2789AEF-B5C6-4E11-93B0-03C8878C753E}" srcId="{EE21B9DB-536B-45FC-B4FC-0BCE8DD03A7C}" destId="{1ED4EE1D-4D50-4185-B76A-3F7F15BA1B55}" srcOrd="2" destOrd="0" parTransId="{5FAFBF3D-491D-43E1-9785-9FEE596041E6}" sibTransId="{E6FF74EF-D908-428F-A040-D5A8D0F10522}"/>
    <dgm:cxn modelId="{0F31FE68-5E78-4901-AA1E-8EF3E4A28F40}" type="presParOf" srcId="{1D30593C-FFC3-4C03-87B0-8984D977E541}" destId="{8766D92E-6751-4106-86C1-75CF108243EB}" srcOrd="0" destOrd="0" presId="urn:microsoft.com/office/officeart/2008/layout/LinedList"/>
    <dgm:cxn modelId="{64BFA075-2C0D-40A9-B4B2-27EF24B5B2D1}" type="presParOf" srcId="{1D30593C-FFC3-4C03-87B0-8984D977E541}" destId="{9EC30FEB-7FFC-4237-AEBC-3D4C85E44ECE}" srcOrd="1" destOrd="0" presId="urn:microsoft.com/office/officeart/2008/layout/LinedList"/>
    <dgm:cxn modelId="{11CA7861-D84C-4752-AF3F-B71DDE9CBD5A}" type="presParOf" srcId="{9EC30FEB-7FFC-4237-AEBC-3D4C85E44ECE}" destId="{25388071-50B7-4435-A4F7-DDB8285C3A8B}" srcOrd="0" destOrd="0" presId="urn:microsoft.com/office/officeart/2008/layout/LinedList"/>
    <dgm:cxn modelId="{B7ACE578-DCFE-4A42-BC42-823F4B63DC56}" type="presParOf" srcId="{9EC30FEB-7FFC-4237-AEBC-3D4C85E44ECE}" destId="{62188B23-57B0-4130-96D1-A3E818C1321F}" srcOrd="1" destOrd="0" presId="urn:microsoft.com/office/officeart/2008/layout/LinedList"/>
    <dgm:cxn modelId="{1603B6B8-9642-44B3-8EF1-8118AC9AE775}" type="presParOf" srcId="{1D30593C-FFC3-4C03-87B0-8984D977E541}" destId="{61A57D28-F376-4F96-AA8E-E5A7AB8C8E73}" srcOrd="2" destOrd="0" presId="urn:microsoft.com/office/officeart/2008/layout/LinedList"/>
    <dgm:cxn modelId="{F6C89181-A3D5-47A2-BE73-457858B575DF}" type="presParOf" srcId="{1D30593C-FFC3-4C03-87B0-8984D977E541}" destId="{F38FD97F-6D2F-48ED-B410-1A34F4D5FAA2}" srcOrd="3" destOrd="0" presId="urn:microsoft.com/office/officeart/2008/layout/LinedList"/>
    <dgm:cxn modelId="{B9DE3273-6CE8-4A89-BB2E-7D7203D900FA}" type="presParOf" srcId="{F38FD97F-6D2F-48ED-B410-1A34F4D5FAA2}" destId="{2F183B30-FC67-4EC9-9365-82516E342F4D}" srcOrd="0" destOrd="0" presId="urn:microsoft.com/office/officeart/2008/layout/LinedList"/>
    <dgm:cxn modelId="{EF559A3D-6359-4135-BC18-8597DA371E51}" type="presParOf" srcId="{F38FD97F-6D2F-48ED-B410-1A34F4D5FAA2}" destId="{EF14EBCF-AE11-4A27-9461-839CBA6990F8}" srcOrd="1" destOrd="0" presId="urn:microsoft.com/office/officeart/2008/layout/LinedList"/>
    <dgm:cxn modelId="{7D078DA7-90D8-47E0-A6BF-E101D00C41EB}" type="presParOf" srcId="{1D30593C-FFC3-4C03-87B0-8984D977E541}" destId="{69AAAD2E-CFB7-4D22-BEC4-A9911E423A3F}" srcOrd="4" destOrd="0" presId="urn:microsoft.com/office/officeart/2008/layout/LinedList"/>
    <dgm:cxn modelId="{201ACC46-7204-48F7-9880-3E1AD4CA166B}" type="presParOf" srcId="{1D30593C-FFC3-4C03-87B0-8984D977E541}" destId="{7DB9FF40-A7BD-4743-A621-CA8CF9E4D347}" srcOrd="5" destOrd="0" presId="urn:microsoft.com/office/officeart/2008/layout/LinedList"/>
    <dgm:cxn modelId="{40C522E7-4E2F-421E-A3DA-FAAE62AC3C1F}" type="presParOf" srcId="{7DB9FF40-A7BD-4743-A621-CA8CF9E4D347}" destId="{23D1936D-8832-4DF5-87A9-9E850F75ECAF}" srcOrd="0" destOrd="0" presId="urn:microsoft.com/office/officeart/2008/layout/LinedList"/>
    <dgm:cxn modelId="{5291B2F6-17DF-4FE8-B107-E9E336C7AA21}" type="presParOf" srcId="{7DB9FF40-A7BD-4743-A621-CA8CF9E4D347}" destId="{1CF9833A-C63A-440E-911E-EDE79D833ECB}" srcOrd="1" destOrd="0" presId="urn:microsoft.com/office/officeart/2008/layout/LinedList"/>
    <dgm:cxn modelId="{1D2A7D6F-5C9A-49B9-A255-620710106468}" type="presParOf" srcId="{1D30593C-FFC3-4C03-87B0-8984D977E541}" destId="{505EFE4A-4203-454B-8FE9-D8DA5DE7F307}" srcOrd="6" destOrd="0" presId="urn:microsoft.com/office/officeart/2008/layout/LinedList"/>
    <dgm:cxn modelId="{16E62EEC-CCA4-4DC5-AC13-89142F40F677}" type="presParOf" srcId="{1D30593C-FFC3-4C03-87B0-8984D977E541}" destId="{43F9E289-44C5-4479-B74D-8A94A1485EBB}" srcOrd="7" destOrd="0" presId="urn:microsoft.com/office/officeart/2008/layout/LinedList"/>
    <dgm:cxn modelId="{27F3AD66-0C2E-4B85-8BAA-0E4F4921997E}" type="presParOf" srcId="{43F9E289-44C5-4479-B74D-8A94A1485EBB}" destId="{E55D5D21-F481-497C-8B0A-06AC244A4CAD}" srcOrd="0" destOrd="0" presId="urn:microsoft.com/office/officeart/2008/layout/LinedList"/>
    <dgm:cxn modelId="{F9473617-EF74-4ADF-A905-CE6A640B91B1}" type="presParOf" srcId="{43F9E289-44C5-4479-B74D-8A94A1485EBB}" destId="{385266F4-34F5-41D7-BEC6-0A54C461A3CA}" srcOrd="1" destOrd="0" presId="urn:microsoft.com/office/officeart/2008/layout/LinedList"/>
    <dgm:cxn modelId="{22552CD8-EC7D-474F-9194-547E892AD537}" type="presParOf" srcId="{1D30593C-FFC3-4C03-87B0-8984D977E541}" destId="{E5773523-9C4D-41A2-BFBB-5BDB51DD43F0}" srcOrd="8" destOrd="0" presId="urn:microsoft.com/office/officeart/2008/layout/LinedList"/>
    <dgm:cxn modelId="{A97C1DDA-2032-4901-99DE-F1831B3A1EBA}" type="presParOf" srcId="{1D30593C-FFC3-4C03-87B0-8984D977E541}" destId="{67B61DCD-6BC6-4C17-94BC-E456BA92B8DD}" srcOrd="9" destOrd="0" presId="urn:microsoft.com/office/officeart/2008/layout/LinedList"/>
    <dgm:cxn modelId="{F48DEA98-C7CC-4578-9609-3C2E16C76894}" type="presParOf" srcId="{67B61DCD-6BC6-4C17-94BC-E456BA92B8DD}" destId="{7F03C3AD-1D8D-440F-9650-4E8F3C5B0D81}" srcOrd="0" destOrd="0" presId="urn:microsoft.com/office/officeart/2008/layout/LinedList"/>
    <dgm:cxn modelId="{0CD0DD7B-2334-4C64-8556-48B2F5578958}" type="presParOf" srcId="{67B61DCD-6BC6-4C17-94BC-E456BA92B8DD}" destId="{F6E236D2-73DC-418E-82AE-F61EB8CDD6F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21B9DB-536B-45FC-B4FC-0BCE8DD03A7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01EE05-6861-40C6-830C-0CEB80DB2AFE}">
      <dgm:prSet/>
      <dgm:spPr/>
      <dgm:t>
        <a:bodyPr/>
        <a:lstStyle/>
        <a:p>
          <a:r>
            <a:rPr lang="en-US" dirty="0"/>
            <a:t>Primary data was complied from 54 .xlsx files, comprising 15+ million rows.</a:t>
          </a:r>
        </a:p>
      </dgm:t>
    </dgm:pt>
    <dgm:pt modelId="{517E5AD0-AF6C-4CAC-B9BF-546C27589EE2}" type="parTrans" cxnId="{4A2FDC83-7CC6-405B-BACD-D3EBA21DB017}">
      <dgm:prSet/>
      <dgm:spPr/>
      <dgm:t>
        <a:bodyPr/>
        <a:lstStyle/>
        <a:p>
          <a:endParaRPr lang="en-US"/>
        </a:p>
      </dgm:t>
    </dgm:pt>
    <dgm:pt modelId="{78BE9253-0175-4329-A24B-2DF99D6F5558}" type="sibTrans" cxnId="{4A2FDC83-7CC6-405B-BACD-D3EBA21DB017}">
      <dgm:prSet/>
      <dgm:spPr/>
      <dgm:t>
        <a:bodyPr/>
        <a:lstStyle/>
        <a:p>
          <a:endParaRPr lang="en-US"/>
        </a:p>
      </dgm:t>
    </dgm:pt>
    <dgm:pt modelId="{25A55C2D-86C7-43FF-9059-4A204FAC53EF}">
      <dgm:prSet/>
      <dgm:spPr/>
      <dgm:t>
        <a:bodyPr/>
        <a:lstStyle/>
        <a:p>
          <a:r>
            <a:rPr lang="en-US" dirty="0"/>
            <a:t>Data was cleaned, top decile outliers were dropped, and numeric customer codes were converted to customer types according to the </a:t>
          </a:r>
          <a:r>
            <a:rPr lang="en-US" dirty="0">
              <a:hlinkClick xmlns:r="http://schemas.openxmlformats.org/officeDocument/2006/relationships" r:id="rId1"/>
            </a:rPr>
            <a:t>East Bay Municipal Service</a:t>
          </a:r>
          <a:r>
            <a:rPr lang="en-US" dirty="0"/>
            <a:t>.</a:t>
          </a:r>
        </a:p>
      </dgm:t>
    </dgm:pt>
    <dgm:pt modelId="{AAEEDC24-DFD9-450C-8CAA-3D718E3C4B46}" type="parTrans" cxnId="{8CB34653-852C-4DA8-8440-CAD08247453F}">
      <dgm:prSet/>
      <dgm:spPr/>
      <dgm:t>
        <a:bodyPr/>
        <a:lstStyle/>
        <a:p>
          <a:endParaRPr lang="en-US"/>
        </a:p>
      </dgm:t>
    </dgm:pt>
    <dgm:pt modelId="{83375064-EED1-4889-98FF-5903F4A45D7A}" type="sibTrans" cxnId="{8CB34653-852C-4DA8-8440-CAD08247453F}">
      <dgm:prSet/>
      <dgm:spPr/>
      <dgm:t>
        <a:bodyPr/>
        <a:lstStyle/>
        <a:p>
          <a:endParaRPr lang="en-US"/>
        </a:p>
      </dgm:t>
    </dgm:pt>
    <dgm:pt modelId="{1ED4EE1D-4D50-4185-B76A-3F7F15BA1B55}">
      <dgm:prSet/>
      <dgm:spPr/>
      <dgm:t>
        <a:bodyPr/>
        <a:lstStyle/>
        <a:p>
          <a:r>
            <a:rPr lang="en-US" dirty="0"/>
            <a:t>Data was enriched from a secondary data source containing drought records from the </a:t>
          </a:r>
          <a:r>
            <a:rPr lang="en-US" dirty="0">
              <a:hlinkClick xmlns:r="http://schemas.openxmlformats.org/officeDocument/2006/relationships" r:id="rId2"/>
            </a:rPr>
            <a:t>US Drought Monitor</a:t>
          </a:r>
          <a:r>
            <a:rPr lang="en-US" dirty="0"/>
            <a:t>. </a:t>
          </a:r>
        </a:p>
      </dgm:t>
    </dgm:pt>
    <dgm:pt modelId="{5FAFBF3D-491D-43E1-9785-9FEE596041E6}" type="parTrans" cxnId="{D2789AEF-B5C6-4E11-93B0-03C8878C753E}">
      <dgm:prSet/>
      <dgm:spPr/>
      <dgm:t>
        <a:bodyPr/>
        <a:lstStyle/>
        <a:p>
          <a:endParaRPr lang="en-US"/>
        </a:p>
      </dgm:t>
    </dgm:pt>
    <dgm:pt modelId="{E6FF74EF-D908-428F-A040-D5A8D0F10522}" type="sibTrans" cxnId="{D2789AEF-B5C6-4E11-93B0-03C8878C753E}">
      <dgm:prSet/>
      <dgm:spPr/>
      <dgm:t>
        <a:bodyPr/>
        <a:lstStyle/>
        <a:p>
          <a:endParaRPr lang="en-US"/>
        </a:p>
      </dgm:t>
    </dgm:pt>
    <dgm:pt modelId="{0650A4E7-AAF9-4BE4-8F8C-0B78651B682E}">
      <dgm:prSet/>
      <dgm:spPr/>
      <dgm:t>
        <a:bodyPr/>
        <a:lstStyle/>
        <a:p>
          <a:r>
            <a:rPr lang="en-US" dirty="0"/>
            <a:t>A Drought Factor ranging from 1 to 175 was constructed by weighting drought conditions from category 0 to 4 and applied to the time periods of the primary data. </a:t>
          </a:r>
        </a:p>
      </dgm:t>
    </dgm:pt>
    <dgm:pt modelId="{53E8978F-6764-404E-846B-29993365FA85}" type="parTrans" cxnId="{B3ADFA53-C708-4B2C-B7C2-C8AB46A604E6}">
      <dgm:prSet/>
      <dgm:spPr/>
      <dgm:t>
        <a:bodyPr/>
        <a:lstStyle/>
        <a:p>
          <a:endParaRPr lang="en-US"/>
        </a:p>
      </dgm:t>
    </dgm:pt>
    <dgm:pt modelId="{E2771F2C-4807-488D-9ACD-BCDCA4FA2183}" type="sibTrans" cxnId="{B3ADFA53-C708-4B2C-B7C2-C8AB46A604E6}">
      <dgm:prSet/>
      <dgm:spPr/>
      <dgm:t>
        <a:bodyPr/>
        <a:lstStyle/>
        <a:p>
          <a:endParaRPr lang="en-US"/>
        </a:p>
      </dgm:t>
    </dgm:pt>
    <dgm:pt modelId="{85B0134C-C848-40C3-90C2-4BEADC81125A}">
      <dgm:prSet/>
      <dgm:spPr/>
      <dgm:t>
        <a:bodyPr/>
        <a:lstStyle/>
        <a:p>
          <a:r>
            <a:rPr lang="en-US" dirty="0"/>
            <a:t>From the primary data, a Gallons Used Daily measure was created by converting  from the total </a:t>
          </a:r>
          <a:r>
            <a:rPr lang="en-US" dirty="0" err="1"/>
            <a:t>CCF</a:t>
          </a:r>
          <a:r>
            <a:rPr lang="en-US" dirty="0"/>
            <a:t> of water used over the period to gallons, then dividing it by the billed days in that period.</a:t>
          </a:r>
        </a:p>
      </dgm:t>
    </dgm:pt>
    <dgm:pt modelId="{6D7F440E-EB9D-46DC-9CAB-725D2772713C}" type="parTrans" cxnId="{968A37AB-2836-482B-93E2-416516B8C454}">
      <dgm:prSet/>
      <dgm:spPr/>
      <dgm:t>
        <a:bodyPr/>
        <a:lstStyle/>
        <a:p>
          <a:endParaRPr lang="en-US"/>
        </a:p>
      </dgm:t>
    </dgm:pt>
    <dgm:pt modelId="{B8A2CAF0-49B5-42F3-BECF-F97C3FAF4866}" type="sibTrans" cxnId="{968A37AB-2836-482B-93E2-416516B8C454}">
      <dgm:prSet/>
      <dgm:spPr/>
      <dgm:t>
        <a:bodyPr/>
        <a:lstStyle/>
        <a:p>
          <a:endParaRPr lang="en-US"/>
        </a:p>
      </dgm:t>
    </dgm:pt>
    <dgm:pt modelId="{1D30593C-FFC3-4C03-87B0-8984D977E541}" type="pres">
      <dgm:prSet presAssocID="{EE21B9DB-536B-45FC-B4FC-0BCE8DD03A7C}" presName="vert0" presStyleCnt="0">
        <dgm:presLayoutVars>
          <dgm:dir/>
          <dgm:animOne val="branch"/>
          <dgm:animLvl val="lvl"/>
        </dgm:presLayoutVars>
      </dgm:prSet>
      <dgm:spPr/>
    </dgm:pt>
    <dgm:pt modelId="{8766D92E-6751-4106-86C1-75CF108243EB}" type="pres">
      <dgm:prSet presAssocID="{9701EE05-6861-40C6-830C-0CEB80DB2AFE}" presName="thickLine" presStyleLbl="alignNode1" presStyleIdx="0" presStyleCnt="5"/>
      <dgm:spPr/>
    </dgm:pt>
    <dgm:pt modelId="{9EC30FEB-7FFC-4237-AEBC-3D4C85E44ECE}" type="pres">
      <dgm:prSet presAssocID="{9701EE05-6861-40C6-830C-0CEB80DB2AFE}" presName="horz1" presStyleCnt="0"/>
      <dgm:spPr/>
    </dgm:pt>
    <dgm:pt modelId="{25388071-50B7-4435-A4F7-DDB8285C3A8B}" type="pres">
      <dgm:prSet presAssocID="{9701EE05-6861-40C6-830C-0CEB80DB2AFE}" presName="tx1" presStyleLbl="revTx" presStyleIdx="0" presStyleCnt="5"/>
      <dgm:spPr/>
    </dgm:pt>
    <dgm:pt modelId="{62188B23-57B0-4130-96D1-A3E818C1321F}" type="pres">
      <dgm:prSet presAssocID="{9701EE05-6861-40C6-830C-0CEB80DB2AFE}" presName="vert1" presStyleCnt="0"/>
      <dgm:spPr/>
    </dgm:pt>
    <dgm:pt modelId="{61A57D28-F376-4F96-AA8E-E5A7AB8C8E73}" type="pres">
      <dgm:prSet presAssocID="{25A55C2D-86C7-43FF-9059-4A204FAC53EF}" presName="thickLine" presStyleLbl="alignNode1" presStyleIdx="1" presStyleCnt="5"/>
      <dgm:spPr/>
    </dgm:pt>
    <dgm:pt modelId="{F38FD97F-6D2F-48ED-B410-1A34F4D5FAA2}" type="pres">
      <dgm:prSet presAssocID="{25A55C2D-86C7-43FF-9059-4A204FAC53EF}" presName="horz1" presStyleCnt="0"/>
      <dgm:spPr/>
    </dgm:pt>
    <dgm:pt modelId="{2F183B30-FC67-4EC9-9365-82516E342F4D}" type="pres">
      <dgm:prSet presAssocID="{25A55C2D-86C7-43FF-9059-4A204FAC53EF}" presName="tx1" presStyleLbl="revTx" presStyleIdx="1" presStyleCnt="5"/>
      <dgm:spPr/>
    </dgm:pt>
    <dgm:pt modelId="{EF14EBCF-AE11-4A27-9461-839CBA6990F8}" type="pres">
      <dgm:prSet presAssocID="{25A55C2D-86C7-43FF-9059-4A204FAC53EF}" presName="vert1" presStyleCnt="0"/>
      <dgm:spPr/>
    </dgm:pt>
    <dgm:pt modelId="{69AAAD2E-CFB7-4D22-BEC4-A9911E423A3F}" type="pres">
      <dgm:prSet presAssocID="{1ED4EE1D-4D50-4185-B76A-3F7F15BA1B55}" presName="thickLine" presStyleLbl="alignNode1" presStyleIdx="2" presStyleCnt="5"/>
      <dgm:spPr/>
    </dgm:pt>
    <dgm:pt modelId="{7DB9FF40-A7BD-4743-A621-CA8CF9E4D347}" type="pres">
      <dgm:prSet presAssocID="{1ED4EE1D-4D50-4185-B76A-3F7F15BA1B55}" presName="horz1" presStyleCnt="0"/>
      <dgm:spPr/>
    </dgm:pt>
    <dgm:pt modelId="{23D1936D-8832-4DF5-87A9-9E850F75ECAF}" type="pres">
      <dgm:prSet presAssocID="{1ED4EE1D-4D50-4185-B76A-3F7F15BA1B55}" presName="tx1" presStyleLbl="revTx" presStyleIdx="2" presStyleCnt="5"/>
      <dgm:spPr/>
    </dgm:pt>
    <dgm:pt modelId="{1CF9833A-C63A-440E-911E-EDE79D833ECB}" type="pres">
      <dgm:prSet presAssocID="{1ED4EE1D-4D50-4185-B76A-3F7F15BA1B55}" presName="vert1" presStyleCnt="0"/>
      <dgm:spPr/>
    </dgm:pt>
    <dgm:pt modelId="{505EFE4A-4203-454B-8FE9-D8DA5DE7F307}" type="pres">
      <dgm:prSet presAssocID="{0650A4E7-AAF9-4BE4-8F8C-0B78651B682E}" presName="thickLine" presStyleLbl="alignNode1" presStyleIdx="3" presStyleCnt="5"/>
      <dgm:spPr/>
    </dgm:pt>
    <dgm:pt modelId="{43F9E289-44C5-4479-B74D-8A94A1485EBB}" type="pres">
      <dgm:prSet presAssocID="{0650A4E7-AAF9-4BE4-8F8C-0B78651B682E}" presName="horz1" presStyleCnt="0"/>
      <dgm:spPr/>
    </dgm:pt>
    <dgm:pt modelId="{E55D5D21-F481-497C-8B0A-06AC244A4CAD}" type="pres">
      <dgm:prSet presAssocID="{0650A4E7-AAF9-4BE4-8F8C-0B78651B682E}" presName="tx1" presStyleLbl="revTx" presStyleIdx="3" presStyleCnt="5"/>
      <dgm:spPr/>
    </dgm:pt>
    <dgm:pt modelId="{385266F4-34F5-41D7-BEC6-0A54C461A3CA}" type="pres">
      <dgm:prSet presAssocID="{0650A4E7-AAF9-4BE4-8F8C-0B78651B682E}" presName="vert1" presStyleCnt="0"/>
      <dgm:spPr/>
    </dgm:pt>
    <dgm:pt modelId="{E5773523-9C4D-41A2-BFBB-5BDB51DD43F0}" type="pres">
      <dgm:prSet presAssocID="{85B0134C-C848-40C3-90C2-4BEADC81125A}" presName="thickLine" presStyleLbl="alignNode1" presStyleIdx="4" presStyleCnt="5"/>
      <dgm:spPr/>
    </dgm:pt>
    <dgm:pt modelId="{67B61DCD-6BC6-4C17-94BC-E456BA92B8DD}" type="pres">
      <dgm:prSet presAssocID="{85B0134C-C848-40C3-90C2-4BEADC81125A}" presName="horz1" presStyleCnt="0"/>
      <dgm:spPr/>
    </dgm:pt>
    <dgm:pt modelId="{7F03C3AD-1D8D-440F-9650-4E8F3C5B0D81}" type="pres">
      <dgm:prSet presAssocID="{85B0134C-C848-40C3-90C2-4BEADC81125A}" presName="tx1" presStyleLbl="revTx" presStyleIdx="4" presStyleCnt="5"/>
      <dgm:spPr/>
    </dgm:pt>
    <dgm:pt modelId="{F6E236D2-73DC-418E-82AE-F61EB8CDD6F2}" type="pres">
      <dgm:prSet presAssocID="{85B0134C-C848-40C3-90C2-4BEADC81125A}" presName="vert1" presStyleCnt="0"/>
      <dgm:spPr/>
    </dgm:pt>
  </dgm:ptLst>
  <dgm:cxnLst>
    <dgm:cxn modelId="{AEFA9109-1A1E-4E35-B85F-1024FC3EEA77}" type="presOf" srcId="{0650A4E7-AAF9-4BE4-8F8C-0B78651B682E}" destId="{E55D5D21-F481-497C-8B0A-06AC244A4CAD}" srcOrd="0" destOrd="0" presId="urn:microsoft.com/office/officeart/2008/layout/LinedList"/>
    <dgm:cxn modelId="{A4EC560F-2934-4ED2-A951-6E63E39CFD31}" type="presOf" srcId="{EE21B9DB-536B-45FC-B4FC-0BCE8DD03A7C}" destId="{1D30593C-FFC3-4C03-87B0-8984D977E541}" srcOrd="0" destOrd="0" presId="urn:microsoft.com/office/officeart/2008/layout/LinedList"/>
    <dgm:cxn modelId="{F5B10C68-2480-4D1F-986C-DA592415D41A}" type="presOf" srcId="{85B0134C-C848-40C3-90C2-4BEADC81125A}" destId="{7F03C3AD-1D8D-440F-9650-4E8F3C5B0D81}" srcOrd="0" destOrd="0" presId="urn:microsoft.com/office/officeart/2008/layout/LinedList"/>
    <dgm:cxn modelId="{8CB34653-852C-4DA8-8440-CAD08247453F}" srcId="{EE21B9DB-536B-45FC-B4FC-0BCE8DD03A7C}" destId="{25A55C2D-86C7-43FF-9059-4A204FAC53EF}" srcOrd="1" destOrd="0" parTransId="{AAEEDC24-DFD9-450C-8CAA-3D718E3C4B46}" sibTransId="{83375064-EED1-4889-98FF-5903F4A45D7A}"/>
    <dgm:cxn modelId="{B3ADFA53-C708-4B2C-B7C2-C8AB46A604E6}" srcId="{EE21B9DB-536B-45FC-B4FC-0BCE8DD03A7C}" destId="{0650A4E7-AAF9-4BE4-8F8C-0B78651B682E}" srcOrd="3" destOrd="0" parTransId="{53E8978F-6764-404E-846B-29993365FA85}" sibTransId="{E2771F2C-4807-488D-9ACD-BCDCA4FA2183}"/>
    <dgm:cxn modelId="{1E09D377-6408-48A5-86DF-E7EEB4747968}" type="presOf" srcId="{25A55C2D-86C7-43FF-9059-4A204FAC53EF}" destId="{2F183B30-FC67-4EC9-9365-82516E342F4D}" srcOrd="0" destOrd="0" presId="urn:microsoft.com/office/officeart/2008/layout/LinedList"/>
    <dgm:cxn modelId="{4A2FDC83-7CC6-405B-BACD-D3EBA21DB017}" srcId="{EE21B9DB-536B-45FC-B4FC-0BCE8DD03A7C}" destId="{9701EE05-6861-40C6-830C-0CEB80DB2AFE}" srcOrd="0" destOrd="0" parTransId="{517E5AD0-AF6C-4CAC-B9BF-546C27589EE2}" sibTransId="{78BE9253-0175-4329-A24B-2DF99D6F5558}"/>
    <dgm:cxn modelId="{33052997-E12F-4C86-A4B2-BA9DF4227CD9}" type="presOf" srcId="{9701EE05-6861-40C6-830C-0CEB80DB2AFE}" destId="{25388071-50B7-4435-A4F7-DDB8285C3A8B}" srcOrd="0" destOrd="0" presId="urn:microsoft.com/office/officeart/2008/layout/LinedList"/>
    <dgm:cxn modelId="{968A37AB-2836-482B-93E2-416516B8C454}" srcId="{EE21B9DB-536B-45FC-B4FC-0BCE8DD03A7C}" destId="{85B0134C-C848-40C3-90C2-4BEADC81125A}" srcOrd="4" destOrd="0" parTransId="{6D7F440E-EB9D-46DC-9CAB-725D2772713C}" sibTransId="{B8A2CAF0-49B5-42F3-BECF-F97C3FAF4866}"/>
    <dgm:cxn modelId="{52E78ADF-ED6F-495C-8CBE-CEFF96CE975B}" type="presOf" srcId="{1ED4EE1D-4D50-4185-B76A-3F7F15BA1B55}" destId="{23D1936D-8832-4DF5-87A9-9E850F75ECAF}" srcOrd="0" destOrd="0" presId="urn:microsoft.com/office/officeart/2008/layout/LinedList"/>
    <dgm:cxn modelId="{D2789AEF-B5C6-4E11-93B0-03C8878C753E}" srcId="{EE21B9DB-536B-45FC-B4FC-0BCE8DD03A7C}" destId="{1ED4EE1D-4D50-4185-B76A-3F7F15BA1B55}" srcOrd="2" destOrd="0" parTransId="{5FAFBF3D-491D-43E1-9785-9FEE596041E6}" sibTransId="{E6FF74EF-D908-428F-A040-D5A8D0F10522}"/>
    <dgm:cxn modelId="{0F31FE68-5E78-4901-AA1E-8EF3E4A28F40}" type="presParOf" srcId="{1D30593C-FFC3-4C03-87B0-8984D977E541}" destId="{8766D92E-6751-4106-86C1-75CF108243EB}" srcOrd="0" destOrd="0" presId="urn:microsoft.com/office/officeart/2008/layout/LinedList"/>
    <dgm:cxn modelId="{64BFA075-2C0D-40A9-B4B2-27EF24B5B2D1}" type="presParOf" srcId="{1D30593C-FFC3-4C03-87B0-8984D977E541}" destId="{9EC30FEB-7FFC-4237-AEBC-3D4C85E44ECE}" srcOrd="1" destOrd="0" presId="urn:microsoft.com/office/officeart/2008/layout/LinedList"/>
    <dgm:cxn modelId="{11CA7861-D84C-4752-AF3F-B71DDE9CBD5A}" type="presParOf" srcId="{9EC30FEB-7FFC-4237-AEBC-3D4C85E44ECE}" destId="{25388071-50B7-4435-A4F7-DDB8285C3A8B}" srcOrd="0" destOrd="0" presId="urn:microsoft.com/office/officeart/2008/layout/LinedList"/>
    <dgm:cxn modelId="{B7ACE578-DCFE-4A42-BC42-823F4B63DC56}" type="presParOf" srcId="{9EC30FEB-7FFC-4237-AEBC-3D4C85E44ECE}" destId="{62188B23-57B0-4130-96D1-A3E818C1321F}" srcOrd="1" destOrd="0" presId="urn:microsoft.com/office/officeart/2008/layout/LinedList"/>
    <dgm:cxn modelId="{1603B6B8-9642-44B3-8EF1-8118AC9AE775}" type="presParOf" srcId="{1D30593C-FFC3-4C03-87B0-8984D977E541}" destId="{61A57D28-F376-4F96-AA8E-E5A7AB8C8E73}" srcOrd="2" destOrd="0" presId="urn:microsoft.com/office/officeart/2008/layout/LinedList"/>
    <dgm:cxn modelId="{F6C89181-A3D5-47A2-BE73-457858B575DF}" type="presParOf" srcId="{1D30593C-FFC3-4C03-87B0-8984D977E541}" destId="{F38FD97F-6D2F-48ED-B410-1A34F4D5FAA2}" srcOrd="3" destOrd="0" presId="urn:microsoft.com/office/officeart/2008/layout/LinedList"/>
    <dgm:cxn modelId="{B9DE3273-6CE8-4A89-BB2E-7D7203D900FA}" type="presParOf" srcId="{F38FD97F-6D2F-48ED-B410-1A34F4D5FAA2}" destId="{2F183B30-FC67-4EC9-9365-82516E342F4D}" srcOrd="0" destOrd="0" presId="urn:microsoft.com/office/officeart/2008/layout/LinedList"/>
    <dgm:cxn modelId="{EF559A3D-6359-4135-BC18-8597DA371E51}" type="presParOf" srcId="{F38FD97F-6D2F-48ED-B410-1A34F4D5FAA2}" destId="{EF14EBCF-AE11-4A27-9461-839CBA6990F8}" srcOrd="1" destOrd="0" presId="urn:microsoft.com/office/officeart/2008/layout/LinedList"/>
    <dgm:cxn modelId="{7D078DA7-90D8-47E0-A6BF-E101D00C41EB}" type="presParOf" srcId="{1D30593C-FFC3-4C03-87B0-8984D977E541}" destId="{69AAAD2E-CFB7-4D22-BEC4-A9911E423A3F}" srcOrd="4" destOrd="0" presId="urn:microsoft.com/office/officeart/2008/layout/LinedList"/>
    <dgm:cxn modelId="{201ACC46-7204-48F7-9880-3E1AD4CA166B}" type="presParOf" srcId="{1D30593C-FFC3-4C03-87B0-8984D977E541}" destId="{7DB9FF40-A7BD-4743-A621-CA8CF9E4D347}" srcOrd="5" destOrd="0" presId="urn:microsoft.com/office/officeart/2008/layout/LinedList"/>
    <dgm:cxn modelId="{40C522E7-4E2F-421E-A3DA-FAAE62AC3C1F}" type="presParOf" srcId="{7DB9FF40-A7BD-4743-A621-CA8CF9E4D347}" destId="{23D1936D-8832-4DF5-87A9-9E850F75ECAF}" srcOrd="0" destOrd="0" presId="urn:microsoft.com/office/officeart/2008/layout/LinedList"/>
    <dgm:cxn modelId="{5291B2F6-17DF-4FE8-B107-E9E336C7AA21}" type="presParOf" srcId="{7DB9FF40-A7BD-4743-A621-CA8CF9E4D347}" destId="{1CF9833A-C63A-440E-911E-EDE79D833ECB}" srcOrd="1" destOrd="0" presId="urn:microsoft.com/office/officeart/2008/layout/LinedList"/>
    <dgm:cxn modelId="{1D2A7D6F-5C9A-49B9-A255-620710106468}" type="presParOf" srcId="{1D30593C-FFC3-4C03-87B0-8984D977E541}" destId="{505EFE4A-4203-454B-8FE9-D8DA5DE7F307}" srcOrd="6" destOrd="0" presId="urn:microsoft.com/office/officeart/2008/layout/LinedList"/>
    <dgm:cxn modelId="{16E62EEC-CCA4-4DC5-AC13-89142F40F677}" type="presParOf" srcId="{1D30593C-FFC3-4C03-87B0-8984D977E541}" destId="{43F9E289-44C5-4479-B74D-8A94A1485EBB}" srcOrd="7" destOrd="0" presId="urn:microsoft.com/office/officeart/2008/layout/LinedList"/>
    <dgm:cxn modelId="{27F3AD66-0C2E-4B85-8BAA-0E4F4921997E}" type="presParOf" srcId="{43F9E289-44C5-4479-B74D-8A94A1485EBB}" destId="{E55D5D21-F481-497C-8B0A-06AC244A4CAD}" srcOrd="0" destOrd="0" presId="urn:microsoft.com/office/officeart/2008/layout/LinedList"/>
    <dgm:cxn modelId="{F9473617-EF74-4ADF-A905-CE6A640B91B1}" type="presParOf" srcId="{43F9E289-44C5-4479-B74D-8A94A1485EBB}" destId="{385266F4-34F5-41D7-BEC6-0A54C461A3CA}" srcOrd="1" destOrd="0" presId="urn:microsoft.com/office/officeart/2008/layout/LinedList"/>
    <dgm:cxn modelId="{22552CD8-EC7D-474F-9194-547E892AD537}" type="presParOf" srcId="{1D30593C-FFC3-4C03-87B0-8984D977E541}" destId="{E5773523-9C4D-41A2-BFBB-5BDB51DD43F0}" srcOrd="8" destOrd="0" presId="urn:microsoft.com/office/officeart/2008/layout/LinedList"/>
    <dgm:cxn modelId="{A97C1DDA-2032-4901-99DE-F1831B3A1EBA}" type="presParOf" srcId="{1D30593C-FFC3-4C03-87B0-8984D977E541}" destId="{67B61DCD-6BC6-4C17-94BC-E456BA92B8DD}" srcOrd="9" destOrd="0" presId="urn:microsoft.com/office/officeart/2008/layout/LinedList"/>
    <dgm:cxn modelId="{F48DEA98-C7CC-4578-9609-3C2E16C76894}" type="presParOf" srcId="{67B61DCD-6BC6-4C17-94BC-E456BA92B8DD}" destId="{7F03C3AD-1D8D-440F-9650-4E8F3C5B0D81}" srcOrd="0" destOrd="0" presId="urn:microsoft.com/office/officeart/2008/layout/LinedList"/>
    <dgm:cxn modelId="{0CD0DD7B-2334-4C64-8556-48B2F5578958}" type="presParOf" srcId="{67B61DCD-6BC6-4C17-94BC-E456BA92B8DD}" destId="{F6E236D2-73DC-418E-82AE-F61EB8CDD6F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6D92E-6751-4106-86C1-75CF108243EB}">
      <dsp:nvSpPr>
        <dsp:cNvPr id="0" name=""/>
        <dsp:cNvSpPr/>
      </dsp:nvSpPr>
      <dsp:spPr>
        <a:xfrm>
          <a:off x="0" y="588"/>
          <a:ext cx="6685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388071-50B7-4435-A4F7-DDB8285C3A8B}">
      <dsp:nvSpPr>
        <dsp:cNvPr id="0" name=""/>
        <dsp:cNvSpPr/>
      </dsp:nvSpPr>
      <dsp:spPr>
        <a:xfrm>
          <a:off x="0" y="588"/>
          <a:ext cx="6685127" cy="963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What were cities water usage levels relative to each other?</a:t>
          </a:r>
        </a:p>
      </dsp:txBody>
      <dsp:txXfrm>
        <a:off x="0" y="588"/>
        <a:ext cx="6685127" cy="963694"/>
      </dsp:txXfrm>
    </dsp:sp>
    <dsp:sp modelId="{61A57D28-F376-4F96-AA8E-E5A7AB8C8E73}">
      <dsp:nvSpPr>
        <dsp:cNvPr id="0" name=""/>
        <dsp:cNvSpPr/>
      </dsp:nvSpPr>
      <dsp:spPr>
        <a:xfrm>
          <a:off x="0" y="964283"/>
          <a:ext cx="6685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83B30-FC67-4EC9-9365-82516E342F4D}">
      <dsp:nvSpPr>
        <dsp:cNvPr id="0" name=""/>
        <dsp:cNvSpPr/>
      </dsp:nvSpPr>
      <dsp:spPr>
        <a:xfrm>
          <a:off x="0" y="964283"/>
          <a:ext cx="6685127" cy="963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Was there significant difference in drought conditions between cities?</a:t>
          </a:r>
        </a:p>
      </dsp:txBody>
      <dsp:txXfrm>
        <a:off x="0" y="964283"/>
        <a:ext cx="6685127" cy="963694"/>
      </dsp:txXfrm>
    </dsp:sp>
    <dsp:sp modelId="{69AAAD2E-CFB7-4D22-BEC4-A9911E423A3F}">
      <dsp:nvSpPr>
        <dsp:cNvPr id="0" name=""/>
        <dsp:cNvSpPr/>
      </dsp:nvSpPr>
      <dsp:spPr>
        <a:xfrm>
          <a:off x="0" y="1927977"/>
          <a:ext cx="6685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D1936D-8832-4DF5-87A9-9E850F75ECAF}">
      <dsp:nvSpPr>
        <dsp:cNvPr id="0" name=""/>
        <dsp:cNvSpPr/>
      </dsp:nvSpPr>
      <dsp:spPr>
        <a:xfrm>
          <a:off x="0" y="1927977"/>
          <a:ext cx="6685127" cy="963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3. What role did elevation play in water use and drought conditions? </a:t>
          </a:r>
        </a:p>
      </dsp:txBody>
      <dsp:txXfrm>
        <a:off x="0" y="1927977"/>
        <a:ext cx="6685127" cy="963694"/>
      </dsp:txXfrm>
    </dsp:sp>
    <dsp:sp modelId="{505EFE4A-4203-454B-8FE9-D8DA5DE7F307}">
      <dsp:nvSpPr>
        <dsp:cNvPr id="0" name=""/>
        <dsp:cNvSpPr/>
      </dsp:nvSpPr>
      <dsp:spPr>
        <a:xfrm>
          <a:off x="0" y="2891672"/>
          <a:ext cx="6685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5D5D21-F481-497C-8B0A-06AC244A4CAD}">
      <dsp:nvSpPr>
        <dsp:cNvPr id="0" name=""/>
        <dsp:cNvSpPr/>
      </dsp:nvSpPr>
      <dsp:spPr>
        <a:xfrm>
          <a:off x="0" y="2891672"/>
          <a:ext cx="6685127" cy="963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4. What were the differences in water use by residence type? </a:t>
          </a:r>
          <a:br>
            <a:rPr lang="en-US" sz="1900" kern="1200" dirty="0"/>
          </a:br>
          <a:r>
            <a:rPr lang="en-US" sz="1900" kern="1200" dirty="0"/>
            <a:t>      (</a:t>
          </a:r>
          <a:r>
            <a:rPr lang="en-US" sz="1900" i="1" kern="1200" dirty="0"/>
            <a:t>single household, multifamily &amp; apartment complexes</a:t>
          </a:r>
          <a:r>
            <a:rPr lang="en-US" sz="1900" kern="1200" dirty="0"/>
            <a:t>)</a:t>
          </a:r>
        </a:p>
      </dsp:txBody>
      <dsp:txXfrm>
        <a:off x="0" y="2891672"/>
        <a:ext cx="6685127" cy="963694"/>
      </dsp:txXfrm>
    </dsp:sp>
    <dsp:sp modelId="{E5773523-9C4D-41A2-BFBB-5BDB51DD43F0}">
      <dsp:nvSpPr>
        <dsp:cNvPr id="0" name=""/>
        <dsp:cNvSpPr/>
      </dsp:nvSpPr>
      <dsp:spPr>
        <a:xfrm>
          <a:off x="0" y="3855366"/>
          <a:ext cx="6685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3C3AD-1D8D-440F-9650-4E8F3C5B0D81}">
      <dsp:nvSpPr>
        <dsp:cNvPr id="0" name=""/>
        <dsp:cNvSpPr/>
      </dsp:nvSpPr>
      <dsp:spPr>
        <a:xfrm>
          <a:off x="0" y="3855366"/>
          <a:ext cx="6685127" cy="963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5. Did drought conditions change water use, if so, how?</a:t>
          </a:r>
        </a:p>
      </dsp:txBody>
      <dsp:txXfrm>
        <a:off x="0" y="3855366"/>
        <a:ext cx="6685127" cy="9636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6D92E-6751-4106-86C1-75CF108243EB}">
      <dsp:nvSpPr>
        <dsp:cNvPr id="0" name=""/>
        <dsp:cNvSpPr/>
      </dsp:nvSpPr>
      <dsp:spPr>
        <a:xfrm>
          <a:off x="0" y="588"/>
          <a:ext cx="6685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388071-50B7-4435-A4F7-DDB8285C3A8B}">
      <dsp:nvSpPr>
        <dsp:cNvPr id="0" name=""/>
        <dsp:cNvSpPr/>
      </dsp:nvSpPr>
      <dsp:spPr>
        <a:xfrm>
          <a:off x="0" y="588"/>
          <a:ext cx="6685127" cy="963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Primary data was complied from 54 .xlsx files, comprising 15+ million rows.</a:t>
          </a:r>
        </a:p>
      </dsp:txBody>
      <dsp:txXfrm>
        <a:off x="0" y="588"/>
        <a:ext cx="6685127" cy="963694"/>
      </dsp:txXfrm>
    </dsp:sp>
    <dsp:sp modelId="{61A57D28-F376-4F96-AA8E-E5A7AB8C8E73}">
      <dsp:nvSpPr>
        <dsp:cNvPr id="0" name=""/>
        <dsp:cNvSpPr/>
      </dsp:nvSpPr>
      <dsp:spPr>
        <a:xfrm>
          <a:off x="0" y="964283"/>
          <a:ext cx="6685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83B30-FC67-4EC9-9365-82516E342F4D}">
      <dsp:nvSpPr>
        <dsp:cNvPr id="0" name=""/>
        <dsp:cNvSpPr/>
      </dsp:nvSpPr>
      <dsp:spPr>
        <a:xfrm>
          <a:off x="0" y="964283"/>
          <a:ext cx="6685127" cy="963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was cleaned, top decile outliers were dropped, and numeric customer codes were converted to customer types according to the </a:t>
          </a:r>
          <a:r>
            <a:rPr lang="en-US" sz="1700" kern="1200" dirty="0">
              <a:hlinkClick xmlns:r="http://schemas.openxmlformats.org/officeDocument/2006/relationships" r:id="rId1"/>
            </a:rPr>
            <a:t>East Bay Municipal Service</a:t>
          </a:r>
          <a:r>
            <a:rPr lang="en-US" sz="1700" kern="1200" dirty="0"/>
            <a:t>.</a:t>
          </a:r>
        </a:p>
      </dsp:txBody>
      <dsp:txXfrm>
        <a:off x="0" y="964283"/>
        <a:ext cx="6685127" cy="963694"/>
      </dsp:txXfrm>
    </dsp:sp>
    <dsp:sp modelId="{69AAAD2E-CFB7-4D22-BEC4-A9911E423A3F}">
      <dsp:nvSpPr>
        <dsp:cNvPr id="0" name=""/>
        <dsp:cNvSpPr/>
      </dsp:nvSpPr>
      <dsp:spPr>
        <a:xfrm>
          <a:off x="0" y="1927977"/>
          <a:ext cx="6685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D1936D-8832-4DF5-87A9-9E850F75ECAF}">
      <dsp:nvSpPr>
        <dsp:cNvPr id="0" name=""/>
        <dsp:cNvSpPr/>
      </dsp:nvSpPr>
      <dsp:spPr>
        <a:xfrm>
          <a:off x="0" y="1927977"/>
          <a:ext cx="6685127" cy="963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was enriched from a secondary data source containing drought records from the </a:t>
          </a:r>
          <a:r>
            <a:rPr lang="en-US" sz="1700" kern="1200" dirty="0">
              <a:hlinkClick xmlns:r="http://schemas.openxmlformats.org/officeDocument/2006/relationships" r:id="rId2"/>
            </a:rPr>
            <a:t>US Drought Monitor</a:t>
          </a:r>
          <a:r>
            <a:rPr lang="en-US" sz="1700" kern="1200" dirty="0"/>
            <a:t>. </a:t>
          </a:r>
        </a:p>
      </dsp:txBody>
      <dsp:txXfrm>
        <a:off x="0" y="1927977"/>
        <a:ext cx="6685127" cy="963694"/>
      </dsp:txXfrm>
    </dsp:sp>
    <dsp:sp modelId="{505EFE4A-4203-454B-8FE9-D8DA5DE7F307}">
      <dsp:nvSpPr>
        <dsp:cNvPr id="0" name=""/>
        <dsp:cNvSpPr/>
      </dsp:nvSpPr>
      <dsp:spPr>
        <a:xfrm>
          <a:off x="0" y="2891672"/>
          <a:ext cx="6685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5D5D21-F481-497C-8B0A-06AC244A4CAD}">
      <dsp:nvSpPr>
        <dsp:cNvPr id="0" name=""/>
        <dsp:cNvSpPr/>
      </dsp:nvSpPr>
      <dsp:spPr>
        <a:xfrm>
          <a:off x="0" y="2891672"/>
          <a:ext cx="6685127" cy="963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 Drought Factor ranging from 1 to 175 was constructed by weighting drought conditions from category 0 to 4 and applied to the time periods of the primary data. </a:t>
          </a:r>
        </a:p>
      </dsp:txBody>
      <dsp:txXfrm>
        <a:off x="0" y="2891672"/>
        <a:ext cx="6685127" cy="963694"/>
      </dsp:txXfrm>
    </dsp:sp>
    <dsp:sp modelId="{E5773523-9C4D-41A2-BFBB-5BDB51DD43F0}">
      <dsp:nvSpPr>
        <dsp:cNvPr id="0" name=""/>
        <dsp:cNvSpPr/>
      </dsp:nvSpPr>
      <dsp:spPr>
        <a:xfrm>
          <a:off x="0" y="3855366"/>
          <a:ext cx="6685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3C3AD-1D8D-440F-9650-4E8F3C5B0D81}">
      <dsp:nvSpPr>
        <dsp:cNvPr id="0" name=""/>
        <dsp:cNvSpPr/>
      </dsp:nvSpPr>
      <dsp:spPr>
        <a:xfrm>
          <a:off x="0" y="3855366"/>
          <a:ext cx="6685127" cy="963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From the primary data, a Gallons Used Daily measure was created by converting  from the total </a:t>
          </a:r>
          <a:r>
            <a:rPr lang="en-US" sz="1700" kern="1200" dirty="0" err="1"/>
            <a:t>CCF</a:t>
          </a:r>
          <a:r>
            <a:rPr lang="en-US" sz="1700" kern="1200" dirty="0"/>
            <a:t> of water used over the period to gallons, then dividing it by the billed days in that period.</a:t>
          </a:r>
        </a:p>
      </dsp:txBody>
      <dsp:txXfrm>
        <a:off x="0" y="3855366"/>
        <a:ext cx="6685127" cy="963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84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2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26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7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38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53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48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83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00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18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21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4/11/2023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6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0" r:id="rId6"/>
    <p:sldLayoutId id="2147483766" r:id="rId7"/>
    <p:sldLayoutId id="2147483767" r:id="rId8"/>
    <p:sldLayoutId id="2147483768" r:id="rId9"/>
    <p:sldLayoutId id="2147483769" r:id="rId10"/>
    <p:sldLayoutId id="21474837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Tkurylo/SF_Bay_Res_Water_Use/blob/main/Drought%20Workbook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kurylo/SF_Bay_Res_Water_Use/blob/main/Water%20Trend%20Validation.ipynb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github.com/Tkurylo/SF_Bay_Res_Water_Use/blob/main/Primary%20Data%20Workbook.ipynb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B0B10E-1DBF-8A39-CEBF-BB586FF52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429" y="3426088"/>
            <a:ext cx="1800809" cy="196240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2012-2019</a:t>
            </a:r>
          </a:p>
          <a:p>
            <a:pPr algn="r"/>
            <a:endParaRPr lang="en-US" dirty="0"/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D6B02A9F-2C99-56B5-9BAA-7EB1289B1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" r="-2" b="-2"/>
          <a:stretch/>
        </p:blipFill>
        <p:spPr bwMode="auto">
          <a:xfrm>
            <a:off x="601557" y="596644"/>
            <a:ext cx="4780081" cy="565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E2DE4C7-1CFB-7569-6FD5-71CB308DD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3226" y="452948"/>
            <a:ext cx="5457217" cy="1371596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mbo" panose="02020502050201020203" pitchFamily="18" charset="0"/>
                <a:cs typeface="Aldhabi" panose="020B0604020202020204" pitchFamily="2" charset="-78"/>
              </a:rPr>
              <a:t>Residential Water Use In The Bay 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8EBDD-6B1B-F490-8D70-45DA100B530C}"/>
              </a:ext>
            </a:extLst>
          </p:cNvPr>
          <p:cNvSpPr txBox="1"/>
          <p:nvPr/>
        </p:nvSpPr>
        <p:spPr>
          <a:xfrm>
            <a:off x="10277402" y="6436936"/>
            <a:ext cx="191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Terrence </a:t>
            </a:r>
            <a:r>
              <a:rPr lang="en-US" dirty="0" err="1"/>
              <a:t>Kurylo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672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47FA2E5-9DC1-BBE8-7475-D769614B66E8}"/>
              </a:ext>
            </a:extLst>
          </p:cNvPr>
          <p:cNvSpPr txBox="1">
            <a:spLocks/>
          </p:cNvSpPr>
          <p:nvPr/>
        </p:nvSpPr>
        <p:spPr>
          <a:xfrm>
            <a:off x="511728" y="167781"/>
            <a:ext cx="11207692" cy="461394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5400" dirty="0"/>
              <a:t>What role did elevation play in water use and drought conditions?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4D73DF9-F925-AB65-DCD1-32078ADD49E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070" y="1782763"/>
            <a:ext cx="4085222" cy="32353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6B3AF4C9-1CED-EB6C-49AC-C74761999C86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008" y="1782763"/>
            <a:ext cx="4085222" cy="32353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988B98-BE3E-F5C8-D086-10F078E02957}"/>
              </a:ext>
            </a:extLst>
          </p:cNvPr>
          <p:cNvSpPr txBox="1"/>
          <p:nvPr/>
        </p:nvSpPr>
        <p:spPr>
          <a:xfrm>
            <a:off x="906011" y="5016183"/>
            <a:ext cx="10371293" cy="646331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1800" dirty="0"/>
              <a:t>While elevation played a very slight (statistically insignificant) role in water use, this was independent of the drought.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C5764-2293-22AA-9645-1E6CE9A71A42}"/>
              </a:ext>
            </a:extLst>
          </p:cNvPr>
          <p:cNvSpPr txBox="1"/>
          <p:nvPr/>
        </p:nvSpPr>
        <p:spPr>
          <a:xfrm>
            <a:off x="1376070" y="745269"/>
            <a:ext cx="4097924" cy="307777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Elevation caused a slight difference in water use.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E82109-D39D-7F67-54C6-704462B9BAD9}"/>
              </a:ext>
            </a:extLst>
          </p:cNvPr>
          <p:cNvSpPr txBox="1"/>
          <p:nvPr/>
        </p:nvSpPr>
        <p:spPr>
          <a:xfrm>
            <a:off x="1376070" y="1159428"/>
            <a:ext cx="4097924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Mostly between the lowest elevation band 1 and band 2.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88FE8F-5553-9AF3-2EAA-02E31CF06454}"/>
              </a:ext>
            </a:extLst>
          </p:cNvPr>
          <p:cNvSpPr txBox="1"/>
          <p:nvPr/>
        </p:nvSpPr>
        <p:spPr>
          <a:xfrm>
            <a:off x="6718007" y="709635"/>
            <a:ext cx="4085223" cy="307777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Elevation caused no variation in drought factor.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108A0F-1F8B-5800-ACD4-C023A5D3AF80}"/>
              </a:ext>
            </a:extLst>
          </p:cNvPr>
          <p:cNvSpPr txBox="1"/>
          <p:nvPr/>
        </p:nvSpPr>
        <p:spPr>
          <a:xfrm>
            <a:off x="6718007" y="1169564"/>
            <a:ext cx="4085222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Though surrounding high elevations appear to in some cases.</a:t>
            </a:r>
          </a:p>
        </p:txBody>
      </p:sp>
    </p:spTree>
    <p:extLst>
      <p:ext uri="{BB962C8B-B14F-4D97-AF65-F5344CB8AC3E}">
        <p14:creationId xmlns:p14="http://schemas.microsoft.com/office/powerpoint/2010/main" val="2544442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2C11383-E7CB-6793-7882-3DE50F351B02}"/>
              </a:ext>
            </a:extLst>
          </p:cNvPr>
          <p:cNvSpPr txBox="1">
            <a:spLocks/>
          </p:cNvSpPr>
          <p:nvPr/>
        </p:nvSpPr>
        <p:spPr>
          <a:xfrm>
            <a:off x="511728" y="167781"/>
            <a:ext cx="11207692" cy="461394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5400" dirty="0"/>
              <a:t>What were the differences in water use by residence type?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D7CC2ACE-CED7-7787-E4A8-2DF4CD1CF70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4" y="990914"/>
            <a:ext cx="5181600" cy="335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2FB2A0-2B7F-1657-AB37-D43AFA0BE872}"/>
              </a:ext>
            </a:extLst>
          </p:cNvPr>
          <p:cNvSpPr txBox="1"/>
          <p:nvPr/>
        </p:nvSpPr>
        <p:spPr>
          <a:xfrm>
            <a:off x="1478225" y="4699009"/>
            <a:ext cx="4637349" cy="830997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There was notable variation in water use between residency type, likely as a result of increased individuals per billable address.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3C96D-CAF7-A381-A59C-1230251CF02D}"/>
              </a:ext>
            </a:extLst>
          </p:cNvPr>
          <p:cNvSpPr txBox="1"/>
          <p:nvPr/>
        </p:nvSpPr>
        <p:spPr>
          <a:xfrm>
            <a:off x="6606038" y="4695634"/>
            <a:ext cx="4637349" cy="830997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Variation increases significantly when outliers of the top decile are included. High use accounts far exceed the average use.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5B3FDB8D-7B6C-495F-64FE-5D6830781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014942"/>
              </p:ext>
            </p:extLst>
          </p:nvPr>
        </p:nvGraphicFramePr>
        <p:xfrm>
          <a:off x="6229372" y="1185518"/>
          <a:ext cx="5166746" cy="2835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180">
                  <a:extLst>
                    <a:ext uri="{9D8B030D-6E8A-4147-A177-3AD203B41FA5}">
                      <a16:colId xmlns:a16="http://schemas.microsoft.com/office/drawing/2014/main" val="2813113574"/>
                    </a:ext>
                  </a:extLst>
                </a:gridCol>
                <a:gridCol w="1545783">
                  <a:extLst>
                    <a:ext uri="{9D8B030D-6E8A-4147-A177-3AD203B41FA5}">
                      <a16:colId xmlns:a16="http://schemas.microsoft.com/office/drawing/2014/main" val="1403321504"/>
                    </a:ext>
                  </a:extLst>
                </a:gridCol>
                <a:gridCol w="1545783">
                  <a:extLst>
                    <a:ext uri="{9D8B030D-6E8A-4147-A177-3AD203B41FA5}">
                      <a16:colId xmlns:a16="http://schemas.microsoft.com/office/drawing/2014/main" val="171454249"/>
                    </a:ext>
                  </a:extLst>
                </a:gridCol>
              </a:tblGrid>
              <a:tr h="93768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Residential Type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Mean (adjusted)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Mean </a:t>
                      </a:r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(w/ outliers)</a:t>
                      </a:r>
                    </a:p>
                  </a:txBody>
                  <a:tcPr>
                    <a:solidFill>
                      <a:srgbClr val="C092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59875"/>
                  </a:ext>
                </a:extLst>
              </a:tr>
              <a:tr h="535817">
                <a:tc>
                  <a:txBody>
                    <a:bodyPr/>
                    <a:lstStyle/>
                    <a:p>
                      <a:r>
                        <a:rPr lang="en-US" dirty="0"/>
                        <a:t>Single Family</a:t>
                      </a:r>
                    </a:p>
                  </a:txBody>
                  <a:tcPr>
                    <a:solidFill>
                      <a:srgbClr val="96C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159</a:t>
                      </a:r>
                    </a:p>
                  </a:txBody>
                  <a:tcPr>
                    <a:solidFill>
                      <a:srgbClr val="96C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214</a:t>
                      </a:r>
                    </a:p>
                  </a:txBody>
                  <a:tcPr>
                    <a:solidFill>
                      <a:srgbClr val="96C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324837"/>
                  </a:ext>
                </a:extLst>
              </a:tr>
              <a:tr h="826660">
                <a:tc>
                  <a:txBody>
                    <a:bodyPr/>
                    <a:lstStyle/>
                    <a:p>
                      <a:r>
                        <a:rPr lang="en-US" dirty="0"/>
                        <a:t>Multiple Dwelling</a:t>
                      </a:r>
                    </a:p>
                  </a:txBody>
                  <a:tcPr>
                    <a:solidFill>
                      <a:srgbClr val="F6F6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235</a:t>
                      </a:r>
                    </a:p>
                  </a:txBody>
                  <a:tcPr>
                    <a:solidFill>
                      <a:srgbClr val="F6F6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234</a:t>
                      </a:r>
                    </a:p>
                  </a:txBody>
                  <a:tcPr>
                    <a:solidFill>
                      <a:srgbClr val="F6F6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939300"/>
                  </a:ext>
                </a:extLst>
              </a:tr>
              <a:tr h="535817">
                <a:tc>
                  <a:txBody>
                    <a:bodyPr/>
                    <a:lstStyle/>
                    <a:p>
                      <a:r>
                        <a:rPr lang="en-US" dirty="0"/>
                        <a:t>Apartments</a:t>
                      </a:r>
                    </a:p>
                  </a:txBody>
                  <a:tcPr>
                    <a:solidFill>
                      <a:srgbClr val="C1B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274</a:t>
                      </a:r>
                    </a:p>
                  </a:txBody>
                  <a:tcPr>
                    <a:solidFill>
                      <a:srgbClr val="C1B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2463</a:t>
                      </a:r>
                    </a:p>
                  </a:txBody>
                  <a:tcPr>
                    <a:solidFill>
                      <a:srgbClr val="C1B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534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612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2FDA8DD8-5E04-4C6A-E51C-AA7AAE98691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54350"/>
            <a:ext cx="5181600" cy="32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7EA70D9-0213-6F63-11A8-0BB10863DD9A}"/>
              </a:ext>
            </a:extLst>
          </p:cNvPr>
          <p:cNvSpPr txBox="1">
            <a:spLocks/>
          </p:cNvSpPr>
          <p:nvPr/>
        </p:nvSpPr>
        <p:spPr>
          <a:xfrm>
            <a:off x="511728" y="167781"/>
            <a:ext cx="11207692" cy="461394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5400" dirty="0"/>
              <a:t>What were the differences in water use by residence type? (continued)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67CAD1-BAE4-CC56-ECE0-033C83255B25}"/>
              </a:ext>
            </a:extLst>
          </p:cNvPr>
          <p:cNvSpPr txBox="1"/>
          <p:nvPr/>
        </p:nvSpPr>
        <p:spPr>
          <a:xfrm>
            <a:off x="511721" y="1266221"/>
            <a:ext cx="4637349" cy="73866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We have significant difference in distributions, with progressively higher median water use values between residency types.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27F45-02B8-0296-6C8F-3E9C255E6DDC}"/>
              </a:ext>
            </a:extLst>
          </p:cNvPr>
          <p:cNvSpPr txBox="1"/>
          <p:nvPr/>
        </p:nvSpPr>
        <p:spPr>
          <a:xfrm>
            <a:off x="511721" y="2465581"/>
            <a:ext cx="4637349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Single Family: use values are clustered around the lower end, showing lower average water use.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59DBE-548E-D0F3-C3B5-93749A75E22B}"/>
              </a:ext>
            </a:extLst>
          </p:cNvPr>
          <p:cNvSpPr txBox="1"/>
          <p:nvPr/>
        </p:nvSpPr>
        <p:spPr>
          <a:xfrm>
            <a:off x="511721" y="3449497"/>
            <a:ext cx="4637349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Multiple Family: The overall distribution is more even, showing a broad range of water use.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1388AF-E836-8BC8-C966-11F795D171F1}"/>
              </a:ext>
            </a:extLst>
          </p:cNvPr>
          <p:cNvSpPr txBox="1"/>
          <p:nvPr/>
        </p:nvSpPr>
        <p:spPr>
          <a:xfrm>
            <a:off x="511720" y="4433413"/>
            <a:ext cx="4637349" cy="954107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Apartments: use values cluster around the top of the range, showing high water use relative to other residence types. Account for 2% of accounts, but 32% of water use.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E9BAFA-5B3C-5912-A933-1AA7D3EB2809}"/>
              </a:ext>
            </a:extLst>
          </p:cNvPr>
          <p:cNvSpPr txBox="1"/>
          <p:nvPr/>
        </p:nvSpPr>
        <p:spPr>
          <a:xfrm>
            <a:off x="511719" y="5848216"/>
            <a:ext cx="4637349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We also have a notable tail on all residence types, likely representing vacancies. </a:t>
            </a:r>
          </a:p>
        </p:txBody>
      </p:sp>
    </p:spTree>
    <p:extLst>
      <p:ext uri="{BB962C8B-B14F-4D97-AF65-F5344CB8AC3E}">
        <p14:creationId xmlns:p14="http://schemas.microsoft.com/office/powerpoint/2010/main" val="2754716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A98EE16-5B1F-55DB-F853-E6E25908014F}"/>
              </a:ext>
            </a:extLst>
          </p:cNvPr>
          <p:cNvSpPr txBox="1">
            <a:spLocks/>
          </p:cNvSpPr>
          <p:nvPr/>
        </p:nvSpPr>
        <p:spPr>
          <a:xfrm>
            <a:off x="511728" y="167781"/>
            <a:ext cx="11207692" cy="461394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5400" dirty="0"/>
              <a:t>Did drought conditions change water use, if so, how?</a:t>
            </a: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68298AE-E159-9175-CA50-C71FDEB033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59660"/>
            <a:ext cx="5181600" cy="41991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51ADF4-560A-109E-5FB1-EF13EEE3060C}"/>
              </a:ext>
            </a:extLst>
          </p:cNvPr>
          <p:cNvSpPr txBox="1"/>
          <p:nvPr/>
        </p:nvSpPr>
        <p:spPr>
          <a:xfrm>
            <a:off x="6212740" y="1334567"/>
            <a:ext cx="4637349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No, water use did not change in response to drought conditions, having a near 0 correlation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C4C476-30B2-DA25-B85F-BCF6DF89E78A}"/>
              </a:ext>
            </a:extLst>
          </p:cNvPr>
          <p:cNvSpPr txBox="1"/>
          <p:nvPr/>
        </p:nvSpPr>
        <p:spPr>
          <a:xfrm>
            <a:off x="6212742" y="2412820"/>
            <a:ext cx="4637349" cy="73866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This supports observations from previous data regarding cities water use (high variance) relative to drought conditions (low variance).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812C79-CFE6-2F6E-FDE6-D72200711DF8}"/>
              </a:ext>
            </a:extLst>
          </p:cNvPr>
          <p:cNvSpPr txBox="1"/>
          <p:nvPr/>
        </p:nvSpPr>
        <p:spPr>
          <a:xfrm>
            <a:off x="6212741" y="3706517"/>
            <a:ext cx="4637349" cy="954107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Water use mitigation efforts likely only effected statistically insignificant high water use outliers and had little effect on the general population’s water use.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63092-AC49-EDA3-E434-762E9A9CFA13}"/>
              </a:ext>
            </a:extLst>
          </p:cNvPr>
          <p:cNvSpPr txBox="1"/>
          <p:nvPr/>
        </p:nvSpPr>
        <p:spPr>
          <a:xfrm>
            <a:off x="6212739" y="5215657"/>
            <a:ext cx="4637349" cy="73866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The following slides will discuss how this conclusion was reached despite data which potentially suggested otherwise. </a:t>
            </a:r>
          </a:p>
        </p:txBody>
      </p:sp>
    </p:spTree>
    <p:extLst>
      <p:ext uri="{BB962C8B-B14F-4D97-AF65-F5344CB8AC3E}">
        <p14:creationId xmlns:p14="http://schemas.microsoft.com/office/powerpoint/2010/main" val="3177093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EED9A93-82A9-D6F4-6DAF-EC3804410B78}"/>
              </a:ext>
            </a:extLst>
          </p:cNvPr>
          <p:cNvSpPr txBox="1">
            <a:spLocks/>
          </p:cNvSpPr>
          <p:nvPr/>
        </p:nvSpPr>
        <p:spPr>
          <a:xfrm>
            <a:off x="511728" y="167781"/>
            <a:ext cx="11207692" cy="461394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5400" dirty="0"/>
              <a:t>Divergent Data: a misleading scatterplot.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6B47EC-890B-A4FA-5D76-FA9D73527E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29350" y="2225675"/>
            <a:ext cx="5067300" cy="3667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E72677-694C-E27A-F06D-F5B57D197783}"/>
              </a:ext>
            </a:extLst>
          </p:cNvPr>
          <p:cNvSpPr txBox="1"/>
          <p:nvPr/>
        </p:nvSpPr>
        <p:spPr>
          <a:xfrm>
            <a:off x="663214" y="1592085"/>
            <a:ext cx="4637349" cy="73866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Before top decile outliers were removed, scatterplots showed a clear drop off in water use at a drought factor of approximately 90.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E9C2A-846A-7355-AAA1-5280BBFA262D}"/>
              </a:ext>
            </a:extLst>
          </p:cNvPr>
          <p:cNvSpPr txBox="1"/>
          <p:nvPr/>
        </p:nvSpPr>
        <p:spPr>
          <a:xfrm>
            <a:off x="642362" y="2856193"/>
            <a:ext cx="4637349" cy="73866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This suggested we should see correlation, as water use appeared to drop due to a drought condition of 90+.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A750D1-0296-FBF0-5383-BA3CCDDCDC4C}"/>
              </a:ext>
            </a:extLst>
          </p:cNvPr>
          <p:cNvSpPr txBox="1"/>
          <p:nvPr/>
        </p:nvSpPr>
        <p:spPr>
          <a:xfrm>
            <a:off x="642362" y="4120301"/>
            <a:ext cx="4637349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However, this contradicted the heat map in the previous slide, which showed near 0 correlation.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47A4D-BFAB-0383-64BA-9263F8DA9597}"/>
              </a:ext>
            </a:extLst>
          </p:cNvPr>
          <p:cNvSpPr txBox="1"/>
          <p:nvPr/>
        </p:nvSpPr>
        <p:spPr>
          <a:xfrm>
            <a:off x="642362" y="5168965"/>
            <a:ext cx="4637349" cy="954107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This required further investigation, to determine the irregularity, and which graph (heatmap or scatterplot) reflected actual water use trend relative to drought factor. </a:t>
            </a:r>
          </a:p>
        </p:txBody>
      </p:sp>
    </p:spTree>
    <p:extLst>
      <p:ext uri="{BB962C8B-B14F-4D97-AF65-F5344CB8AC3E}">
        <p14:creationId xmlns:p14="http://schemas.microsoft.com/office/powerpoint/2010/main" val="386937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D7DE143-0827-D3B9-F017-150690CE95FC}"/>
              </a:ext>
            </a:extLst>
          </p:cNvPr>
          <p:cNvSpPr txBox="1">
            <a:spLocks/>
          </p:cNvSpPr>
          <p:nvPr/>
        </p:nvSpPr>
        <p:spPr>
          <a:xfrm>
            <a:off x="511728" y="167781"/>
            <a:ext cx="11207692" cy="461394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5400" dirty="0"/>
              <a:t>Checking the Drought Factor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0509CD0-D8D2-0AE1-D08F-A87F9BFAF67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1683" y="3919634"/>
            <a:ext cx="3487737" cy="261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preview">
            <a:extLst>
              <a:ext uri="{FF2B5EF4-FFF2-40B4-BE49-F238E27FC236}">
                <a16:creationId xmlns:a16="http://schemas.microsoft.com/office/drawing/2014/main" id="{93F17416-32BC-95D9-02A7-39BBE3316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9483" y="1145926"/>
            <a:ext cx="3179937" cy="274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4F6491-3545-813E-F618-423B3DFE5D26}"/>
              </a:ext>
            </a:extLst>
          </p:cNvPr>
          <p:cNvSpPr txBox="1"/>
          <p:nvPr/>
        </p:nvSpPr>
        <p:spPr>
          <a:xfrm>
            <a:off x="739412" y="1736900"/>
            <a:ext cx="4637349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Drought factor calculations were checked for accuracy and rationale in weighting.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32471-552F-5EC9-0CD7-CCF2EDAA725E}"/>
              </a:ext>
            </a:extLst>
          </p:cNvPr>
          <p:cNvSpPr txBox="1"/>
          <p:nvPr/>
        </p:nvSpPr>
        <p:spPr>
          <a:xfrm>
            <a:off x="739413" y="2779769"/>
            <a:ext cx="4637349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Source data, before computation of drought factor was graphed.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2FA3E-C6A2-9130-E5D6-9B242F2A1A35}"/>
              </a:ext>
            </a:extLst>
          </p:cNvPr>
          <p:cNvSpPr txBox="1"/>
          <p:nvPr/>
        </p:nvSpPr>
        <p:spPr>
          <a:xfrm>
            <a:off x="739413" y="3816621"/>
            <a:ext cx="4637349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Source data graph (top) and drought factor graph (bottom) were compared.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FED5C3-84BA-B7F9-3523-864F5959C042}"/>
              </a:ext>
            </a:extLst>
          </p:cNvPr>
          <p:cNvSpPr txBox="1"/>
          <p:nvPr/>
        </p:nvSpPr>
        <p:spPr>
          <a:xfrm>
            <a:off x="739414" y="4855920"/>
            <a:ext cx="4637349" cy="73866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Drought factor (a population weighted scale ranging from o to 175) was found to fit the source data.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9A48E1-C0D2-C6A5-8E11-221FF9E1646F}"/>
              </a:ext>
            </a:extLst>
          </p:cNvPr>
          <p:cNvSpPr txBox="1"/>
          <p:nvPr/>
        </p:nvSpPr>
        <p:spPr>
          <a:xfrm>
            <a:off x="2183363" y="5594584"/>
            <a:ext cx="3193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link to the code can be found </a:t>
            </a:r>
            <a:r>
              <a:rPr lang="en-US" sz="1400" dirty="0">
                <a:hlinkClick r:id="rId4"/>
              </a:rPr>
              <a:t>here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3558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CDE54A-CCA2-F767-C74E-BDC2E8EE9E14}"/>
              </a:ext>
            </a:extLst>
          </p:cNvPr>
          <p:cNvSpPr txBox="1">
            <a:spLocks/>
          </p:cNvSpPr>
          <p:nvPr/>
        </p:nvSpPr>
        <p:spPr>
          <a:xfrm>
            <a:off x="511728" y="167781"/>
            <a:ext cx="11207692" cy="461394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5400" dirty="0"/>
              <a:t>Validating water use </a:t>
            </a:r>
            <a:r>
              <a:rPr lang="en-US" dirty="0"/>
              <a:t>independence from drought conditions</a:t>
            </a:r>
            <a:endParaRPr lang="en-US" sz="5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21AA4F-6284-1E93-4898-86C3E14CF6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11512"/>
            <a:ext cx="5181600" cy="38954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37CA43-F292-7909-3BFF-D82043FDBB4F}"/>
              </a:ext>
            </a:extLst>
          </p:cNvPr>
          <p:cNvSpPr txBox="1"/>
          <p:nvPr/>
        </p:nvSpPr>
        <p:spPr>
          <a:xfrm>
            <a:off x="739412" y="1736900"/>
            <a:ext cx="4637349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Independent data on water use in the SF Bay area was gathered from a separate source.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DE40B-8D19-CEB0-F61B-B2598BFA039A}"/>
              </a:ext>
            </a:extLst>
          </p:cNvPr>
          <p:cNvSpPr txBox="1"/>
          <p:nvPr/>
        </p:nvSpPr>
        <p:spPr>
          <a:xfrm>
            <a:off x="739412" y="2479850"/>
            <a:ext cx="4637349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Data ranged over a shorter span, from 2014 to 2019.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DD11B9-36E2-C173-901B-369BFFB7AF5B}"/>
              </a:ext>
            </a:extLst>
          </p:cNvPr>
          <p:cNvSpPr txBox="1"/>
          <p:nvPr/>
        </p:nvSpPr>
        <p:spPr>
          <a:xfrm>
            <a:off x="739411" y="3222800"/>
            <a:ext cx="4637349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Data covered both cities within our dataset, and without, but all within the same area.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36BFA0-3E53-02C0-E5B3-2854813E2940}"/>
              </a:ext>
            </a:extLst>
          </p:cNvPr>
          <p:cNvSpPr txBox="1"/>
          <p:nvPr/>
        </p:nvSpPr>
        <p:spPr>
          <a:xfrm>
            <a:off x="739410" y="3965750"/>
            <a:ext cx="4637349" cy="73866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Dates were converted to ordinal values for graphing, they cover the 2014-2019 period in which drought factor has high variation.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D04B8-6AF3-9CAF-0900-A761A2ED0B55}"/>
              </a:ext>
            </a:extLst>
          </p:cNvPr>
          <p:cNvSpPr txBox="1"/>
          <p:nvPr/>
        </p:nvSpPr>
        <p:spPr>
          <a:xfrm>
            <a:off x="739409" y="4928430"/>
            <a:ext cx="4637349" cy="954107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Graphing and calculations determine that water use trends are flat, with little to no variation regardless of corresponding drought conditions over the period.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9550BC-C6F6-01EB-76BA-A91F714D36E3}"/>
              </a:ext>
            </a:extLst>
          </p:cNvPr>
          <p:cNvSpPr txBox="1"/>
          <p:nvPr/>
        </p:nvSpPr>
        <p:spPr>
          <a:xfrm>
            <a:off x="3267075" y="5916632"/>
            <a:ext cx="2224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Code can be found </a:t>
            </a:r>
            <a:r>
              <a:rPr lang="en-US" sz="1400" dirty="0">
                <a:hlinkClick r:id="rId3"/>
              </a:rPr>
              <a:t>here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1389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53995F-C937-BA7A-1648-572B44734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016" y="3655570"/>
            <a:ext cx="4432430" cy="320243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52A4747-2B36-8247-13C7-57BB8218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2532" y="629175"/>
            <a:ext cx="3894914" cy="307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8CDA54B-EB87-210B-C8C5-300B20236A2A}"/>
              </a:ext>
            </a:extLst>
          </p:cNvPr>
          <p:cNvSpPr txBox="1">
            <a:spLocks/>
          </p:cNvSpPr>
          <p:nvPr/>
        </p:nvSpPr>
        <p:spPr>
          <a:xfrm>
            <a:off x="511728" y="167781"/>
            <a:ext cx="11207692" cy="461394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dirty="0"/>
              <a:t>Explaining the drop off</a:t>
            </a:r>
            <a:endParaRPr lang="en-US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A1FEF-15C4-17C8-27E9-1C4D197BDFFD}"/>
              </a:ext>
            </a:extLst>
          </p:cNvPr>
          <p:cNvSpPr txBox="1"/>
          <p:nvPr/>
        </p:nvSpPr>
        <p:spPr>
          <a:xfrm>
            <a:off x="511728" y="1022525"/>
            <a:ext cx="4637349" cy="954107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In order to explain the drop off seen on the scatterplot, signifying responsiveness in water use to a drought factor of 90, a histogram of the data points by drought factor was plotted.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0D71AB-4861-3623-8987-335E98EAEB03}"/>
              </a:ext>
            </a:extLst>
          </p:cNvPr>
          <p:cNvSpPr txBox="1"/>
          <p:nvPr/>
        </p:nvSpPr>
        <p:spPr>
          <a:xfrm>
            <a:off x="511728" y="2369982"/>
            <a:ext cx="4637349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The histogram (top, in millions) shows the distribution of our primary data points.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29B1CC-86A3-9A6F-C551-92747AC8A38E}"/>
              </a:ext>
            </a:extLst>
          </p:cNvPr>
          <p:cNvSpPr txBox="1"/>
          <p:nvPr/>
        </p:nvSpPr>
        <p:spPr>
          <a:xfrm>
            <a:off x="511727" y="3286552"/>
            <a:ext cx="4637349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The same drop off can be observed at a drought factor of approximately 90.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D9EE26-5701-6C45-3A95-934757C00C0D}"/>
              </a:ext>
            </a:extLst>
          </p:cNvPr>
          <p:cNvSpPr txBox="1"/>
          <p:nvPr/>
        </p:nvSpPr>
        <p:spPr>
          <a:xfrm>
            <a:off x="511726" y="4203122"/>
            <a:ext cx="4637349" cy="1169551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A drought factor value greater than approximately 90 is an outlier. There are simply very few points at which the drought factor goes above 90, thus we see a drop off in data points on the scatterplot at 90.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FBF76-CC5C-7D8C-034B-3960C704A70D}"/>
              </a:ext>
            </a:extLst>
          </p:cNvPr>
          <p:cNvSpPr txBox="1"/>
          <p:nvPr/>
        </p:nvSpPr>
        <p:spPr>
          <a:xfrm>
            <a:off x="511725" y="5766023"/>
            <a:ext cx="4637349" cy="73866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The drop off is a result of our data shape, a lack of periods above 90 drought factor, not responsiveness of water use to drought factor. </a:t>
            </a:r>
          </a:p>
        </p:txBody>
      </p:sp>
    </p:spTree>
    <p:extLst>
      <p:ext uri="{BB962C8B-B14F-4D97-AF65-F5344CB8AC3E}">
        <p14:creationId xmlns:p14="http://schemas.microsoft.com/office/powerpoint/2010/main" val="3200070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DEB7B2-D701-DDD1-2CA3-FA782214EB57}"/>
              </a:ext>
            </a:extLst>
          </p:cNvPr>
          <p:cNvSpPr txBox="1">
            <a:spLocks/>
          </p:cNvSpPr>
          <p:nvPr/>
        </p:nvSpPr>
        <p:spPr>
          <a:xfrm>
            <a:off x="511728" y="167781"/>
            <a:ext cx="11207692" cy="461394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dirty="0"/>
              <a:t>Conclusions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8F867-8AC0-FFD5-6242-7B2B28F8F38C}"/>
              </a:ext>
            </a:extLst>
          </p:cNvPr>
          <p:cNvSpPr txBox="1"/>
          <p:nvPr/>
        </p:nvSpPr>
        <p:spPr>
          <a:xfrm>
            <a:off x="511729" y="864061"/>
            <a:ext cx="5189275" cy="646331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What were cities water usage levels relative to each other?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307902-8C83-1B8A-55FB-38E14300F00D}"/>
              </a:ext>
            </a:extLst>
          </p:cNvPr>
          <p:cNvSpPr txBox="1"/>
          <p:nvPr/>
        </p:nvSpPr>
        <p:spPr>
          <a:xfrm>
            <a:off x="6490996" y="864061"/>
            <a:ext cx="5189275" cy="64633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Water usage had high variation, largely as a result of pools, larger yards and density.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A30AE-F4EC-63CC-D06F-2E741BAC92FD}"/>
              </a:ext>
            </a:extLst>
          </p:cNvPr>
          <p:cNvSpPr txBox="1"/>
          <p:nvPr/>
        </p:nvSpPr>
        <p:spPr>
          <a:xfrm>
            <a:off x="511728" y="1791260"/>
            <a:ext cx="5189275" cy="646331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Was there significant difference in drought conditions between cities?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F9865D-F091-989B-BDD5-B4C0DEDB4233}"/>
              </a:ext>
            </a:extLst>
          </p:cNvPr>
          <p:cNvSpPr txBox="1"/>
          <p:nvPr/>
        </p:nvSpPr>
        <p:spPr>
          <a:xfrm>
            <a:off x="6490992" y="1791261"/>
            <a:ext cx="5189275" cy="64633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No, drought conditions were regionally contiguous aside from two exceptions.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97F7E1-EDA2-BA88-B5E4-D93CCEC1A94D}"/>
              </a:ext>
            </a:extLst>
          </p:cNvPr>
          <p:cNvSpPr txBox="1"/>
          <p:nvPr/>
        </p:nvSpPr>
        <p:spPr>
          <a:xfrm>
            <a:off x="511728" y="2761612"/>
            <a:ext cx="5189275" cy="923330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What role did elevation play in water use and drought conditions? </a:t>
            </a:r>
          </a:p>
          <a:p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9C4CA8-1A6F-0438-AED0-8517E8BB37B1}"/>
              </a:ext>
            </a:extLst>
          </p:cNvPr>
          <p:cNvSpPr txBox="1"/>
          <p:nvPr/>
        </p:nvSpPr>
        <p:spPr>
          <a:xfrm>
            <a:off x="6490992" y="2786539"/>
            <a:ext cx="5189275" cy="92333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Elevation played only a statically insignificant role in water use and none in drought conditions.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581BD-9348-03D2-1081-2A87126E627C}"/>
              </a:ext>
            </a:extLst>
          </p:cNvPr>
          <p:cNvSpPr txBox="1"/>
          <p:nvPr/>
        </p:nvSpPr>
        <p:spPr>
          <a:xfrm>
            <a:off x="511728" y="4054945"/>
            <a:ext cx="5189275" cy="923330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What were the differences in water use by residence type?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ACA9F9-135F-35B1-4156-0E737F8BA8BA}"/>
              </a:ext>
            </a:extLst>
          </p:cNvPr>
          <p:cNvSpPr txBox="1"/>
          <p:nvPr/>
        </p:nvSpPr>
        <p:spPr>
          <a:xfrm>
            <a:off x="6490993" y="4054946"/>
            <a:ext cx="5189275" cy="92333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Residence type played a predictable role in water use, more residents increased water use.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123AF6-4ADB-C040-39F7-B5C4C73516C3}"/>
              </a:ext>
            </a:extLst>
          </p:cNvPr>
          <p:cNvSpPr txBox="1"/>
          <p:nvPr/>
        </p:nvSpPr>
        <p:spPr>
          <a:xfrm>
            <a:off x="511728" y="5348278"/>
            <a:ext cx="5189275" cy="646331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Did drought conditions change water use, if so, how?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CB61B-BF9E-C4DF-5C84-66FD614A8773}"/>
              </a:ext>
            </a:extLst>
          </p:cNvPr>
          <p:cNvSpPr txBox="1"/>
          <p:nvPr/>
        </p:nvSpPr>
        <p:spPr>
          <a:xfrm>
            <a:off x="6490992" y="5348278"/>
            <a:ext cx="5189275" cy="64633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No, water use was consistently independent of drought conditions. </a:t>
            </a:r>
          </a:p>
        </p:txBody>
      </p:sp>
    </p:spTree>
    <p:extLst>
      <p:ext uri="{BB962C8B-B14F-4D97-AF65-F5344CB8AC3E}">
        <p14:creationId xmlns:p14="http://schemas.microsoft.com/office/powerpoint/2010/main" val="2534947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3E2EEE-5E2B-473D-B932-CC1CB665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679AC-F29C-D423-7A7C-0E7F48C0B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668000" cy="806450"/>
          </a:xfrm>
        </p:spPr>
        <p:txBody>
          <a:bodyPr>
            <a:normAutofit fontScale="90000"/>
          </a:bodyPr>
          <a:lstStyle/>
          <a:p>
            <a:r>
              <a:rPr lang="en-US" dirty="0"/>
              <a:t>Primary Questions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AA3ADC3-8B6E-CEAB-2DD1-135AE3EEC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992726"/>
              </p:ext>
            </p:extLst>
          </p:nvPr>
        </p:nvGraphicFramePr>
        <p:xfrm>
          <a:off x="4322617" y="1352550"/>
          <a:ext cx="6685127" cy="481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0663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679AC-F29C-D423-7A7C-0E7F48C0B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938394" cy="80645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900" dirty="0"/>
              <a:t>Primary Methodology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AA3ADC3-8B6E-CEAB-2DD1-135AE3EEC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3402225"/>
              </p:ext>
            </p:extLst>
          </p:nvPr>
        </p:nvGraphicFramePr>
        <p:xfrm>
          <a:off x="4322617" y="1352550"/>
          <a:ext cx="6685127" cy="481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A8F1208-4330-B242-491B-F8EEF1C6EDDC}"/>
              </a:ext>
            </a:extLst>
          </p:cNvPr>
          <p:cNvSpPr txBox="1"/>
          <p:nvPr/>
        </p:nvSpPr>
        <p:spPr>
          <a:xfrm>
            <a:off x="7684315" y="6291743"/>
            <a:ext cx="3649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link to the code can be found </a:t>
            </a:r>
            <a:r>
              <a:rPr lang="en-US" sz="1600" dirty="0">
                <a:hlinkClick r:id="rId7"/>
              </a:rPr>
              <a:t>here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7395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25FB-CEF5-6EC4-9213-D327D92C6BF0}"/>
              </a:ext>
            </a:extLst>
          </p:cNvPr>
          <p:cNvSpPr txBox="1">
            <a:spLocks/>
          </p:cNvSpPr>
          <p:nvPr/>
        </p:nvSpPr>
        <p:spPr>
          <a:xfrm>
            <a:off x="511728" y="167780"/>
            <a:ext cx="11207692" cy="587229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>
            <a:normAutofit fontScale="5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5400"/>
              <a:t>What were cities water usage levels relative to each other?</a:t>
            </a:r>
            <a:endParaRPr lang="en-US" sz="5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77A10C0-913B-0843-C8FD-E858F2890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378" y="830423"/>
            <a:ext cx="5563918" cy="5684373"/>
          </a:xfrm>
          <a:prstGeom prst="rect">
            <a:avLst/>
          </a:prstGeom>
          <a:effectLst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7DB339-64A6-92A9-A54B-D4A0A060A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74" y="3429000"/>
            <a:ext cx="5174326" cy="2910823"/>
          </a:xfrm>
          <a:prstGeom prst="rect">
            <a:avLst/>
          </a:prstGeom>
          <a:effectLst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01412D-1796-6655-6910-738D8E40D25E}"/>
              </a:ext>
            </a:extLst>
          </p:cNvPr>
          <p:cNvSpPr txBox="1"/>
          <p:nvPr/>
        </p:nvSpPr>
        <p:spPr>
          <a:xfrm>
            <a:off x="6820253" y="991477"/>
            <a:ext cx="4097924" cy="73866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While there was significant variance, water use generally clustered between </a:t>
            </a:r>
            <a:r>
              <a:rPr lang="en-US" sz="1400" u="sng" dirty="0"/>
              <a:t>100 &amp; 300 </a:t>
            </a:r>
            <a:r>
              <a:rPr lang="en-US" sz="1400" dirty="0"/>
              <a:t>Gallons per day.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672781-02C7-D667-26CA-39551F8F3D7B}"/>
              </a:ext>
            </a:extLst>
          </p:cNvPr>
          <p:cNvSpPr txBox="1"/>
          <p:nvPr/>
        </p:nvSpPr>
        <p:spPr>
          <a:xfrm>
            <a:off x="6820253" y="1966609"/>
            <a:ext cx="4097924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Mean water use for the region: </a:t>
            </a:r>
            <a:r>
              <a:rPr lang="en-US" sz="1400" u="sng" dirty="0"/>
              <a:t>177</a:t>
            </a:r>
            <a:r>
              <a:rPr lang="en-US" sz="1400" dirty="0"/>
              <a:t> gallons per 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F8E1FE-4561-53E4-5654-DADF688C0C0C}"/>
              </a:ext>
            </a:extLst>
          </p:cNvPr>
          <p:cNvSpPr txBox="1"/>
          <p:nvPr/>
        </p:nvSpPr>
        <p:spPr>
          <a:xfrm>
            <a:off x="6820253" y="2728582"/>
            <a:ext cx="4097924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u="sng" dirty="0"/>
              <a:t>Diablo </a:t>
            </a:r>
            <a:r>
              <a:rPr lang="en-US" sz="1400" dirty="0"/>
              <a:t>used the most water, while </a:t>
            </a:r>
            <a:r>
              <a:rPr lang="en-US" sz="1400" u="sng" dirty="0"/>
              <a:t>Crockett</a:t>
            </a:r>
            <a:r>
              <a:rPr lang="en-US" sz="1400" dirty="0"/>
              <a:t> used the least.</a:t>
            </a:r>
          </a:p>
        </p:txBody>
      </p:sp>
    </p:spTree>
    <p:extLst>
      <p:ext uri="{BB962C8B-B14F-4D97-AF65-F5344CB8AC3E}">
        <p14:creationId xmlns:p14="http://schemas.microsoft.com/office/powerpoint/2010/main" val="804001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8F14843-D93F-EA42-B8CB-516C5984CAA1}"/>
              </a:ext>
            </a:extLst>
          </p:cNvPr>
          <p:cNvSpPr txBox="1">
            <a:spLocks/>
          </p:cNvSpPr>
          <p:nvPr/>
        </p:nvSpPr>
        <p:spPr>
          <a:xfrm>
            <a:off x="511728" y="167780"/>
            <a:ext cx="11207692" cy="587229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5400" dirty="0"/>
              <a:t>Top and Bottom </a:t>
            </a:r>
            <a:r>
              <a:rPr lang="en-US" sz="7300" dirty="0"/>
              <a:t>5</a:t>
            </a:r>
            <a:r>
              <a:rPr lang="en-US" sz="5400" dirty="0"/>
              <a:t> Cities by Mean Water Use (mean values)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AE9B558-537C-FB1A-2214-008F9E948DC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85366194"/>
              </p:ext>
            </p:extLst>
          </p:nvPr>
        </p:nvGraphicFramePr>
        <p:xfrm>
          <a:off x="511728" y="1236838"/>
          <a:ext cx="5514208" cy="3718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78552">
                  <a:extLst>
                    <a:ext uri="{9D8B030D-6E8A-4147-A177-3AD203B41FA5}">
                      <a16:colId xmlns:a16="http://schemas.microsoft.com/office/drawing/2014/main" val="1359024618"/>
                    </a:ext>
                  </a:extLst>
                </a:gridCol>
                <a:gridCol w="1378552">
                  <a:extLst>
                    <a:ext uri="{9D8B030D-6E8A-4147-A177-3AD203B41FA5}">
                      <a16:colId xmlns:a16="http://schemas.microsoft.com/office/drawing/2014/main" val="1160748433"/>
                    </a:ext>
                  </a:extLst>
                </a:gridCol>
                <a:gridCol w="1378552">
                  <a:extLst>
                    <a:ext uri="{9D8B030D-6E8A-4147-A177-3AD203B41FA5}">
                      <a16:colId xmlns:a16="http://schemas.microsoft.com/office/drawing/2014/main" val="617018562"/>
                    </a:ext>
                  </a:extLst>
                </a:gridCol>
                <a:gridCol w="1378552">
                  <a:extLst>
                    <a:ext uri="{9D8B030D-6E8A-4147-A177-3AD203B41FA5}">
                      <a16:colId xmlns:a16="http://schemas.microsoft.com/office/drawing/2014/main" val="3345159350"/>
                    </a:ext>
                  </a:extLst>
                </a:gridCol>
              </a:tblGrid>
              <a:tr h="427696">
                <a:tc>
                  <a:txBody>
                    <a:bodyPr/>
                    <a:lstStyle/>
                    <a:p>
                      <a:r>
                        <a:rPr lang="en-US" sz="1600" dirty="0"/>
                        <a:t>Highest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Gallons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Drought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Elevation Band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99855"/>
                  </a:ext>
                </a:extLst>
              </a:tr>
              <a:tr h="427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Diablo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237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49.10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485957"/>
                  </a:ext>
                </a:extLst>
              </a:tr>
              <a:tr h="4727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Alamo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231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420096"/>
                  </a:ext>
                </a:extLst>
              </a:tr>
              <a:tr h="4727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San Ramon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214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429044"/>
                  </a:ext>
                </a:extLst>
              </a:tr>
              <a:tr h="4727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Danville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213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840991"/>
                  </a:ext>
                </a:extLst>
              </a:tr>
              <a:tr h="329843">
                <a:tc>
                  <a:txBody>
                    <a:bodyPr/>
                    <a:lstStyle/>
                    <a:p>
                      <a:r>
                        <a:rPr lang="en-US" dirty="0"/>
                        <a:t>Pleasant Hill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413784"/>
                  </a:ext>
                </a:extLst>
              </a:tr>
            </a:tbl>
          </a:graphicData>
        </a:graphic>
      </p:graphicFrame>
      <p:graphicFrame>
        <p:nvGraphicFramePr>
          <p:cNvPr id="9" name="Table 12">
            <a:extLst>
              <a:ext uri="{FF2B5EF4-FFF2-40B4-BE49-F238E27FC236}">
                <a16:creationId xmlns:a16="http://schemas.microsoft.com/office/drawing/2014/main" id="{8520A324-8040-73F0-5A18-3809BD33E34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57846400"/>
              </p:ext>
            </p:extLst>
          </p:nvPr>
        </p:nvGraphicFramePr>
        <p:xfrm>
          <a:off x="6166066" y="1236840"/>
          <a:ext cx="5674296" cy="3718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574">
                  <a:extLst>
                    <a:ext uri="{9D8B030D-6E8A-4147-A177-3AD203B41FA5}">
                      <a16:colId xmlns:a16="http://schemas.microsoft.com/office/drawing/2014/main" val="1359024618"/>
                    </a:ext>
                  </a:extLst>
                </a:gridCol>
                <a:gridCol w="1418574">
                  <a:extLst>
                    <a:ext uri="{9D8B030D-6E8A-4147-A177-3AD203B41FA5}">
                      <a16:colId xmlns:a16="http://schemas.microsoft.com/office/drawing/2014/main" val="1160748433"/>
                    </a:ext>
                  </a:extLst>
                </a:gridCol>
                <a:gridCol w="1418574">
                  <a:extLst>
                    <a:ext uri="{9D8B030D-6E8A-4147-A177-3AD203B41FA5}">
                      <a16:colId xmlns:a16="http://schemas.microsoft.com/office/drawing/2014/main" val="1036991234"/>
                    </a:ext>
                  </a:extLst>
                </a:gridCol>
                <a:gridCol w="1418574">
                  <a:extLst>
                    <a:ext uri="{9D8B030D-6E8A-4147-A177-3AD203B41FA5}">
                      <a16:colId xmlns:a16="http://schemas.microsoft.com/office/drawing/2014/main" val="1155326027"/>
                    </a:ext>
                  </a:extLst>
                </a:gridCol>
              </a:tblGrid>
              <a:tr h="617893">
                <a:tc>
                  <a:txBody>
                    <a:bodyPr/>
                    <a:lstStyle/>
                    <a:p>
                      <a:r>
                        <a:rPr lang="en-US" sz="1600" dirty="0"/>
                        <a:t>Lowest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Gallons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Drought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Elevation Band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99855"/>
                  </a:ext>
                </a:extLst>
              </a:tr>
              <a:tr h="620133">
                <a:tc>
                  <a:txBody>
                    <a:bodyPr/>
                    <a:lstStyle/>
                    <a:p>
                      <a:r>
                        <a:rPr lang="en-US" dirty="0"/>
                        <a:t>Albany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420096"/>
                  </a:ext>
                </a:extLst>
              </a:tr>
              <a:tr h="620133">
                <a:tc>
                  <a:txBody>
                    <a:bodyPr/>
                    <a:lstStyle/>
                    <a:p>
                      <a:r>
                        <a:rPr lang="en-US" dirty="0"/>
                        <a:t>El Cerrito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429044"/>
                  </a:ext>
                </a:extLst>
              </a:tr>
              <a:tr h="620133">
                <a:tc>
                  <a:txBody>
                    <a:bodyPr/>
                    <a:lstStyle/>
                    <a:p>
                      <a:r>
                        <a:rPr lang="en-US" dirty="0"/>
                        <a:t>Berkley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840991"/>
                  </a:ext>
                </a:extLst>
              </a:tr>
              <a:tr h="620133">
                <a:tc>
                  <a:txBody>
                    <a:bodyPr/>
                    <a:lstStyle/>
                    <a:p>
                      <a:r>
                        <a:rPr lang="en-US" dirty="0"/>
                        <a:t>Emeryville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413784"/>
                  </a:ext>
                </a:extLst>
              </a:tr>
              <a:tr h="620133">
                <a:tc>
                  <a:txBody>
                    <a:bodyPr/>
                    <a:lstStyle/>
                    <a:p>
                      <a:r>
                        <a:rPr lang="en-US" dirty="0"/>
                        <a:t>Crockett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15705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08BE290-7E4F-1B75-9C55-DF16BCBDBD15}"/>
              </a:ext>
            </a:extLst>
          </p:cNvPr>
          <p:cNvSpPr txBox="1"/>
          <p:nvPr/>
        </p:nvSpPr>
        <p:spPr>
          <a:xfrm>
            <a:off x="1192635" y="5437227"/>
            <a:ext cx="980673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could explain this variance?</a:t>
            </a:r>
          </a:p>
        </p:txBody>
      </p:sp>
    </p:spTree>
    <p:extLst>
      <p:ext uri="{BB962C8B-B14F-4D97-AF65-F5344CB8AC3E}">
        <p14:creationId xmlns:p14="http://schemas.microsoft.com/office/powerpoint/2010/main" val="92628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B5D5F-3CE1-CBC2-A79D-2D153217E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099978"/>
            <a:ext cx="5157787" cy="443596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/>
              <a:t>Berkley </a:t>
            </a:r>
            <a:r>
              <a:rPr lang="en-US" sz="1900" dirty="0"/>
              <a:t>(bottom 3 of 5)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2989B-C6F5-9941-CE7B-6C932E937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15574" y="1099978"/>
            <a:ext cx="5183188" cy="443596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/>
              <a:t>San Ramon </a:t>
            </a:r>
            <a:r>
              <a:rPr lang="en-US" sz="1900" dirty="0"/>
              <a:t>(top 3 of 5)</a:t>
            </a:r>
            <a:endParaRPr lang="en-US" dirty="0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3018B36B-49C8-67D8-8B0D-9EFA91E6D4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6" y="1638593"/>
            <a:ext cx="5157787" cy="323267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8973F2-646D-0B3B-A925-F89DBE3663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37032" y="1638593"/>
            <a:ext cx="5140272" cy="3235325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7CA2CFC-5225-9950-1A0F-7071C040DF70}"/>
              </a:ext>
            </a:extLst>
          </p:cNvPr>
          <p:cNvSpPr txBox="1">
            <a:spLocks/>
          </p:cNvSpPr>
          <p:nvPr/>
        </p:nvSpPr>
        <p:spPr>
          <a:xfrm>
            <a:off x="511728" y="167780"/>
            <a:ext cx="11207692" cy="587229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5400" dirty="0"/>
              <a:t>Comparing residential areas using ArcGIS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59653-6184-5952-5E07-238F5BE86C93}"/>
              </a:ext>
            </a:extLst>
          </p:cNvPr>
          <p:cNvSpPr txBox="1"/>
          <p:nvPr/>
        </p:nvSpPr>
        <p:spPr>
          <a:xfrm>
            <a:off x="906011" y="5016183"/>
            <a:ext cx="10371293" cy="36933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High water use cities show a general trend of larger homes, yards and an abundance of pools.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7D14AF-1B83-B09E-CF41-231A49483471}"/>
              </a:ext>
            </a:extLst>
          </p:cNvPr>
          <p:cNvSpPr txBox="1"/>
          <p:nvPr/>
        </p:nvSpPr>
        <p:spPr>
          <a:xfrm>
            <a:off x="906010" y="5527780"/>
            <a:ext cx="10371293" cy="36933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kern="1200" dirty="0">
                <a:solidFill>
                  <a:srgbClr val="000000"/>
                </a:solidFill>
                <a:latin typeface="Avenir Next LT Pro" panose="020B0504020202020204" pitchFamily="34" charset="0"/>
              </a:rPr>
              <a:t>Each of the top 5 water use cities has a golf course, only one of the bottom 5 (El Cerrito) does.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D4323-3EE4-1BA6-DAB0-E5CB2A6CEB16}"/>
              </a:ext>
            </a:extLst>
          </p:cNvPr>
          <p:cNvSpPr txBox="1"/>
          <p:nvPr/>
        </p:nvSpPr>
        <p:spPr>
          <a:xfrm>
            <a:off x="906009" y="6055830"/>
            <a:ext cx="10371293" cy="36933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kern="1200" dirty="0">
                <a:solidFill>
                  <a:srgbClr val="000000"/>
                </a:solidFill>
                <a:latin typeface="Avenir Next LT Pro" panose="020B0504020202020204" pitchFamily="34" charset="0"/>
              </a:rPr>
              <a:t>Low water cities use have higher density with mixed commercial and residential zoning.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249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6AFC-A087-0357-BE91-B15A40BE9422}"/>
              </a:ext>
            </a:extLst>
          </p:cNvPr>
          <p:cNvSpPr txBox="1">
            <a:spLocks/>
          </p:cNvSpPr>
          <p:nvPr/>
        </p:nvSpPr>
        <p:spPr>
          <a:xfrm>
            <a:off x="511728" y="167781"/>
            <a:ext cx="11207692" cy="461394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5400" dirty="0"/>
              <a:t>Was there significant difference in drought conditions between cities?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A65F1A2-CBE7-2939-17EC-C096392BA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" y="723942"/>
            <a:ext cx="5576164" cy="5792121"/>
          </a:xfrm>
          <a:prstGeom prst="rect">
            <a:avLst/>
          </a:prstGeom>
          <a:effectLst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9D2152B-6D96-0C44-AAB6-7EE17062C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284" y="3568188"/>
            <a:ext cx="5337303" cy="2527723"/>
          </a:xfrm>
          <a:prstGeom prst="rect">
            <a:avLst/>
          </a:prstGeom>
          <a:effectLst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8BC70A-7D0E-7C90-654A-3BE227C32FBB}"/>
              </a:ext>
            </a:extLst>
          </p:cNvPr>
          <p:cNvSpPr txBox="1"/>
          <p:nvPr/>
        </p:nvSpPr>
        <p:spPr>
          <a:xfrm>
            <a:off x="6820253" y="991477"/>
            <a:ext cx="4097924" cy="73866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Avenir Next LT Pro (Body)"/>
              </a:rPr>
              <a:t>Drought Intensity was broadly consistent between cities, with a drought factor ranging from </a:t>
            </a:r>
            <a:r>
              <a:rPr lang="en-US" sz="1400" u="sng" dirty="0">
                <a:latin typeface="Avenir Next LT Pro (Body)"/>
              </a:rPr>
              <a:t>25 to 80 </a:t>
            </a:r>
            <a:r>
              <a:rPr lang="en-US" sz="1400" dirty="0">
                <a:latin typeface="Avenir Next LT Pro (Body)"/>
              </a:rPr>
              <a:t>for the Interquartile Range.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D3078-D5BC-920E-FF4C-405F197D48C1}"/>
              </a:ext>
            </a:extLst>
          </p:cNvPr>
          <p:cNvSpPr txBox="1"/>
          <p:nvPr/>
        </p:nvSpPr>
        <p:spPr>
          <a:xfrm>
            <a:off x="6820253" y="1910500"/>
            <a:ext cx="4097924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Avenir Next LT Pro (Body)"/>
              </a:rPr>
              <a:t>Mean Drought Factor for all cities was </a:t>
            </a:r>
            <a:r>
              <a:rPr lang="en-US" sz="1400" u="sng" dirty="0">
                <a:latin typeface="Avenir Next LT Pro (Body)"/>
              </a:rPr>
              <a:t>49.9</a:t>
            </a:r>
            <a:r>
              <a:rPr lang="en-US" sz="1400" dirty="0">
                <a:latin typeface="Avenir Next LT Pro (Body)"/>
              </a:rPr>
              <a:t>, out of a maximum of </a:t>
            </a:r>
            <a:r>
              <a:rPr lang="en-US" sz="1400" u="sng" dirty="0">
                <a:latin typeface="Avenir Next LT Pro (Body)"/>
              </a:rPr>
              <a:t>175</a:t>
            </a:r>
            <a:r>
              <a:rPr lang="en-US" sz="1400" dirty="0">
                <a:latin typeface="Avenir Next LT Pro (Body)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6EFC4-78F8-7515-A763-6423444C05C8}"/>
              </a:ext>
            </a:extLst>
          </p:cNvPr>
          <p:cNvSpPr txBox="1"/>
          <p:nvPr/>
        </p:nvSpPr>
        <p:spPr>
          <a:xfrm>
            <a:off x="6820253" y="2587779"/>
            <a:ext cx="4097924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u="sng" dirty="0">
                <a:latin typeface="Avenir Next LT Pro (Body)"/>
              </a:rPr>
              <a:t>Castro Valley </a:t>
            </a:r>
            <a:r>
              <a:rPr lang="en-US" sz="1400" dirty="0">
                <a:latin typeface="Avenir Next LT Pro (Body)"/>
              </a:rPr>
              <a:t>and </a:t>
            </a:r>
            <a:r>
              <a:rPr lang="en-US" sz="1400" u="sng" dirty="0">
                <a:latin typeface="Avenir Next LT Pro (Body)"/>
              </a:rPr>
              <a:t>Crockett</a:t>
            </a:r>
            <a:r>
              <a:rPr lang="en-US" sz="1400" dirty="0">
                <a:latin typeface="Avenir Next LT Pro (Body)"/>
              </a:rPr>
              <a:t> had notably lower Drought Intensity.</a:t>
            </a:r>
          </a:p>
        </p:txBody>
      </p:sp>
    </p:spTree>
    <p:extLst>
      <p:ext uri="{BB962C8B-B14F-4D97-AF65-F5344CB8AC3E}">
        <p14:creationId xmlns:p14="http://schemas.microsoft.com/office/powerpoint/2010/main" val="4083708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A21FD-876B-A2ED-62EB-026369FBD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9161" y="938648"/>
            <a:ext cx="4219039" cy="37842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Crockett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BAA96C-F29E-71F5-8CC4-EFC6FA0A51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615" y="905116"/>
            <a:ext cx="4480355" cy="41195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Castro Valley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FC6DEC-2D0D-F968-F581-8BB34345E2D1}"/>
              </a:ext>
            </a:extLst>
          </p:cNvPr>
          <p:cNvSpPr txBox="1">
            <a:spLocks/>
          </p:cNvSpPr>
          <p:nvPr/>
        </p:nvSpPr>
        <p:spPr>
          <a:xfrm>
            <a:off x="511728" y="167780"/>
            <a:ext cx="11207692" cy="587229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2800" dirty="0"/>
              <a:t>Comparing low drought factor cities using ArcGIS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5F6400D-CFF8-E97B-A9C6-BAC7FB28E9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09162" y="1459639"/>
            <a:ext cx="4219038" cy="3235325"/>
          </a:xfr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E6FF753-13B3-DEB8-4576-A53C658646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3614" y="1467179"/>
            <a:ext cx="4480355" cy="32353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7008B18-1D2A-08A2-4069-7179A3B292F1}"/>
              </a:ext>
            </a:extLst>
          </p:cNvPr>
          <p:cNvSpPr txBox="1"/>
          <p:nvPr/>
        </p:nvSpPr>
        <p:spPr>
          <a:xfrm>
            <a:off x="906011" y="5016183"/>
            <a:ext cx="10371293" cy="36933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Both low drought factor cities are near the bay and surrounded on three sides by mountains.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B73473-B3B6-440C-1468-305EF4C5FB80}"/>
              </a:ext>
            </a:extLst>
          </p:cNvPr>
          <p:cNvSpPr txBox="1"/>
          <p:nvPr/>
        </p:nvSpPr>
        <p:spPr>
          <a:xfrm>
            <a:off x="906010" y="5583552"/>
            <a:ext cx="10371293" cy="36933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As moist air travels up mountains it cools and produces increased precipitation and humidity.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FDA5BC-79DA-078D-9C62-81EE88B7521E}"/>
              </a:ext>
            </a:extLst>
          </p:cNvPr>
          <p:cNvSpPr txBox="1"/>
          <p:nvPr/>
        </p:nvSpPr>
        <p:spPr>
          <a:xfrm>
            <a:off x="929927" y="6145615"/>
            <a:ext cx="10371293" cy="36933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Pinole, which also has a relatively low drought condition has similar topography.</a:t>
            </a:r>
          </a:p>
        </p:txBody>
      </p:sp>
    </p:spTree>
    <p:extLst>
      <p:ext uri="{BB962C8B-B14F-4D97-AF65-F5344CB8AC3E}">
        <p14:creationId xmlns:p14="http://schemas.microsoft.com/office/powerpoint/2010/main" val="1888751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8D0B0C8-685D-9239-7B8C-7FBE1F5292E4}"/>
              </a:ext>
            </a:extLst>
          </p:cNvPr>
          <p:cNvSpPr txBox="1">
            <a:spLocks/>
          </p:cNvSpPr>
          <p:nvPr/>
        </p:nvSpPr>
        <p:spPr>
          <a:xfrm>
            <a:off x="511728" y="167781"/>
            <a:ext cx="11207692" cy="461394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5400" dirty="0"/>
              <a:t>Side by side comparison of cities water use and drought factor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B99D1F2-8BD5-DBA4-6231-2218C98EB7B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026368"/>
            <a:ext cx="5181600" cy="437553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6BCCD95-F09D-F0B9-FE5F-4244438D09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026368"/>
            <a:ext cx="5181600" cy="437553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12BC1A-5FCC-2276-819E-0D888531BAC0}"/>
              </a:ext>
            </a:extLst>
          </p:cNvPr>
          <p:cNvSpPr txBox="1"/>
          <p:nvPr/>
        </p:nvSpPr>
        <p:spPr>
          <a:xfrm>
            <a:off x="982507" y="5614427"/>
            <a:ext cx="10371293" cy="36933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/>
              <a:t>Water use varied heavily between cities while drought conditions generally did not. </a:t>
            </a:r>
          </a:p>
        </p:txBody>
      </p:sp>
    </p:spTree>
    <p:extLst>
      <p:ext uri="{BB962C8B-B14F-4D97-AF65-F5344CB8AC3E}">
        <p14:creationId xmlns:p14="http://schemas.microsoft.com/office/powerpoint/2010/main" val="1716879958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1491</Words>
  <Application>Microsoft Office PowerPoint</Application>
  <PresentationFormat>Widescreen</PresentationFormat>
  <Paragraphs>155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Aharoni</vt:lpstr>
      <vt:lpstr>Arial</vt:lpstr>
      <vt:lpstr>Avenir Next LT Pro</vt:lpstr>
      <vt:lpstr>Avenir Next LT Pro (Body)</vt:lpstr>
      <vt:lpstr>Bembo</vt:lpstr>
      <vt:lpstr>Courier New</vt:lpstr>
      <vt:lpstr>Wingdings</vt:lpstr>
      <vt:lpstr>FadeVTI</vt:lpstr>
      <vt:lpstr>Residential Water Use In The Bay Area</vt:lpstr>
      <vt:lpstr>Primary Questions</vt:lpstr>
      <vt:lpstr>Primary 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Residential Water Use In The Bay Area</dc:title>
  <dc:creator>t k</dc:creator>
  <cp:lastModifiedBy>t k</cp:lastModifiedBy>
  <cp:revision>8</cp:revision>
  <dcterms:created xsi:type="dcterms:W3CDTF">2023-04-11T12:27:47Z</dcterms:created>
  <dcterms:modified xsi:type="dcterms:W3CDTF">2023-04-11T16:22:35Z</dcterms:modified>
</cp:coreProperties>
</file>